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0" r:id="rId4"/>
    <p:sldId id="261" r:id="rId5"/>
    <p:sldId id="262" r:id="rId6"/>
    <p:sldId id="263" r:id="rId7"/>
    <p:sldId id="264" r:id="rId8"/>
    <p:sldId id="267" r:id="rId9"/>
    <p:sldId id="265" r:id="rId10"/>
    <p:sldId id="266" r:id="rId11"/>
    <p:sldId id="268" r:id="rId12"/>
    <p:sldId id="271"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3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9CD2D-7103-4D32-8783-2741AD638CD8}" type="datetimeFigureOut">
              <a:rPr lang="en-US" smtClean="0"/>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CA246-EBCD-4605-8FA7-621D7B43C555}" type="slidenum">
              <a:rPr lang="en-US" smtClean="0"/>
              <a:t>‹#›</a:t>
            </a:fld>
            <a:endParaRPr lang="en-US"/>
          </a:p>
        </p:txBody>
      </p:sp>
    </p:spTree>
    <p:extLst>
      <p:ext uri="{BB962C8B-B14F-4D97-AF65-F5344CB8AC3E}">
        <p14:creationId xmlns:p14="http://schemas.microsoft.com/office/powerpoint/2010/main" val="138371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F174A4-1CF0-4956-847D-38B3BDA70F47}" type="datetime1">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28CCD-B52E-49DB-B823-02509C3C8D11}" type="slidenum">
              <a:rPr lang="en-US" smtClean="0"/>
              <a:t>‹#›</a:t>
            </a:fld>
            <a:endParaRPr lang="en-US" dirty="0"/>
          </a:p>
        </p:txBody>
      </p:sp>
    </p:spTree>
    <p:extLst>
      <p:ext uri="{BB962C8B-B14F-4D97-AF65-F5344CB8AC3E}">
        <p14:creationId xmlns:p14="http://schemas.microsoft.com/office/powerpoint/2010/main" val="177959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0BFA2-A705-4458-BBC7-49FEB6E0702C}" type="datetime1">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28CCD-B52E-49DB-B823-02509C3C8D11}" type="slidenum">
              <a:rPr lang="en-US" smtClean="0"/>
              <a:t>‹#›</a:t>
            </a:fld>
            <a:endParaRPr lang="en-US" dirty="0"/>
          </a:p>
        </p:txBody>
      </p:sp>
    </p:spTree>
    <p:extLst>
      <p:ext uri="{BB962C8B-B14F-4D97-AF65-F5344CB8AC3E}">
        <p14:creationId xmlns:p14="http://schemas.microsoft.com/office/powerpoint/2010/main" val="24202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50E7C-8405-40DB-B536-FE9FF42C2E60}" type="datetime1">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28CCD-B52E-49DB-B823-02509C3C8D11}" type="slidenum">
              <a:rPr lang="en-US" smtClean="0"/>
              <a:t>‹#›</a:t>
            </a:fld>
            <a:endParaRPr lang="en-US" dirty="0"/>
          </a:p>
        </p:txBody>
      </p:sp>
    </p:spTree>
    <p:extLst>
      <p:ext uri="{BB962C8B-B14F-4D97-AF65-F5344CB8AC3E}">
        <p14:creationId xmlns:p14="http://schemas.microsoft.com/office/powerpoint/2010/main" val="266092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13B60-7262-4902-BCF1-4D38C2B4FDE6}" type="datetime1">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28CCD-B52E-49DB-B823-02509C3C8D11}" type="slidenum">
              <a:rPr lang="en-US" smtClean="0"/>
              <a:t>‹#›</a:t>
            </a:fld>
            <a:endParaRPr lang="en-US" dirty="0"/>
          </a:p>
        </p:txBody>
      </p:sp>
    </p:spTree>
    <p:extLst>
      <p:ext uri="{BB962C8B-B14F-4D97-AF65-F5344CB8AC3E}">
        <p14:creationId xmlns:p14="http://schemas.microsoft.com/office/powerpoint/2010/main" val="426975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4E21DD-1EE1-4FDC-8395-F9E1A9C5E24D}" type="datetime1">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28CCD-B52E-49DB-B823-02509C3C8D11}" type="slidenum">
              <a:rPr lang="en-US" smtClean="0"/>
              <a:t>‹#›</a:t>
            </a:fld>
            <a:endParaRPr lang="en-US" dirty="0"/>
          </a:p>
        </p:txBody>
      </p:sp>
    </p:spTree>
    <p:extLst>
      <p:ext uri="{BB962C8B-B14F-4D97-AF65-F5344CB8AC3E}">
        <p14:creationId xmlns:p14="http://schemas.microsoft.com/office/powerpoint/2010/main" val="400478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295EA6-80CA-4BA7-82D2-AC61A6529E3A}" type="datetime1">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28CCD-B52E-49DB-B823-02509C3C8D11}" type="slidenum">
              <a:rPr lang="en-US" smtClean="0"/>
              <a:t>‹#›</a:t>
            </a:fld>
            <a:endParaRPr lang="en-US" dirty="0"/>
          </a:p>
        </p:txBody>
      </p:sp>
    </p:spTree>
    <p:extLst>
      <p:ext uri="{BB962C8B-B14F-4D97-AF65-F5344CB8AC3E}">
        <p14:creationId xmlns:p14="http://schemas.microsoft.com/office/powerpoint/2010/main" val="129424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1CAAF0-C48E-4D05-80FB-5FD833EF0B62}" type="datetime1">
              <a:rPr lang="en-US" smtClean="0"/>
              <a:t>10/5/2020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328CCD-B52E-49DB-B823-02509C3C8D11}" type="slidenum">
              <a:rPr lang="en-US" smtClean="0"/>
              <a:t>‹#›</a:t>
            </a:fld>
            <a:endParaRPr lang="en-US" dirty="0"/>
          </a:p>
        </p:txBody>
      </p:sp>
    </p:spTree>
    <p:extLst>
      <p:ext uri="{BB962C8B-B14F-4D97-AF65-F5344CB8AC3E}">
        <p14:creationId xmlns:p14="http://schemas.microsoft.com/office/powerpoint/2010/main" val="258133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28EFD1-4DD4-4943-9CD6-8DC3ACD05586}" type="datetime1">
              <a:rPr lang="en-US" smtClean="0"/>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328CCD-B52E-49DB-B823-02509C3C8D11}" type="slidenum">
              <a:rPr lang="en-US" smtClean="0"/>
              <a:t>‹#›</a:t>
            </a:fld>
            <a:endParaRPr lang="en-US" dirty="0"/>
          </a:p>
        </p:txBody>
      </p:sp>
    </p:spTree>
    <p:extLst>
      <p:ext uri="{BB962C8B-B14F-4D97-AF65-F5344CB8AC3E}">
        <p14:creationId xmlns:p14="http://schemas.microsoft.com/office/powerpoint/2010/main" val="359203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CF5DD-8425-4A71-A3F9-B644F2AD2A1A}" type="datetime1">
              <a:rPr lang="en-US" smtClean="0"/>
              <a:t>10/5/2020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328CCD-B52E-49DB-B823-02509C3C8D11}" type="slidenum">
              <a:rPr lang="en-US" smtClean="0"/>
              <a:t>‹#›</a:t>
            </a:fld>
            <a:endParaRPr lang="en-US" dirty="0"/>
          </a:p>
        </p:txBody>
      </p:sp>
    </p:spTree>
    <p:extLst>
      <p:ext uri="{BB962C8B-B14F-4D97-AF65-F5344CB8AC3E}">
        <p14:creationId xmlns:p14="http://schemas.microsoft.com/office/powerpoint/2010/main" val="203949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343331-7804-4F92-A0C6-C1C6F0092892}" type="datetime1">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28CCD-B52E-49DB-B823-02509C3C8D11}" type="slidenum">
              <a:rPr lang="en-US" smtClean="0"/>
              <a:t>‹#›</a:t>
            </a:fld>
            <a:endParaRPr lang="en-US" dirty="0"/>
          </a:p>
        </p:txBody>
      </p:sp>
    </p:spTree>
    <p:extLst>
      <p:ext uri="{BB962C8B-B14F-4D97-AF65-F5344CB8AC3E}">
        <p14:creationId xmlns:p14="http://schemas.microsoft.com/office/powerpoint/2010/main" val="6979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89710D-8F33-415E-8816-FFCFF6A176DE}" type="datetime1">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28CCD-B52E-49DB-B823-02509C3C8D11}" type="slidenum">
              <a:rPr lang="en-US" smtClean="0"/>
              <a:t>‹#›</a:t>
            </a:fld>
            <a:endParaRPr lang="en-US" dirty="0"/>
          </a:p>
        </p:txBody>
      </p:sp>
    </p:spTree>
    <p:extLst>
      <p:ext uri="{BB962C8B-B14F-4D97-AF65-F5344CB8AC3E}">
        <p14:creationId xmlns:p14="http://schemas.microsoft.com/office/powerpoint/2010/main" val="1100707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8F14C-FEF6-44CA-9D15-BF92FDA735C5}" type="datetime1">
              <a:rPr lang="en-US" smtClean="0"/>
              <a:t>10/5/2020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28CCD-B52E-49DB-B823-02509C3C8D11}" type="slidenum">
              <a:rPr lang="en-US" smtClean="0"/>
              <a:t>‹#›</a:t>
            </a:fld>
            <a:endParaRPr lang="en-US" dirty="0"/>
          </a:p>
        </p:txBody>
      </p:sp>
    </p:spTree>
    <p:extLst>
      <p:ext uri="{BB962C8B-B14F-4D97-AF65-F5344CB8AC3E}">
        <p14:creationId xmlns:p14="http://schemas.microsoft.com/office/powerpoint/2010/main" val="1611855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derstood.org/en/learning-attention-issues/child-learning-disabilities/add-adhd/ive-heard-that-autism-and-adhd-are-related-is-that-true" TargetMode="External"/><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hyperlink" Target="https://www.understood.org/en/friends-feelings/empowering-your-child/building-on-strengths/neurodiversity-what-you-need-to-kno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teachingexceptionalthinkers.com/2020/02/04/books-about-disabilitie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Grant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extchapterbookclub.or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aucd.org/docs/add/sa_summits/Language%20Doc.pdf"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1672"/>
            <a:ext cx="9144000" cy="1627093"/>
          </a:xfrm>
        </p:spPr>
        <p:txBody>
          <a:bodyPr>
            <a:normAutofit fontScale="90000"/>
          </a:bodyPr>
          <a:lstStyle/>
          <a:p>
            <a:r>
              <a:rPr lang="en-US" sz="5300" dirty="0" smtClean="0">
                <a:solidFill>
                  <a:schemeClr val="bg1"/>
                </a:solidFill>
                <a:latin typeface="Albertus Extra Bold" panose="020E0802040304020204" pitchFamily="34" charset="0"/>
              </a:rPr>
              <a:t>NCLA YSS  Diversity Grant</a:t>
            </a:r>
            <a:br>
              <a:rPr lang="en-US" sz="5300" dirty="0" smtClean="0">
                <a:solidFill>
                  <a:schemeClr val="bg1"/>
                </a:solidFill>
                <a:latin typeface="Albertus Extra Bold" panose="020E0802040304020204" pitchFamily="34" charset="0"/>
              </a:rPr>
            </a:br>
            <a:r>
              <a:rPr lang="en-US" sz="4000" dirty="0" smtClean="0">
                <a:solidFill>
                  <a:schemeClr val="bg1"/>
                </a:solidFill>
                <a:latin typeface="Albertus Extra Bold" panose="020E0802040304020204" pitchFamily="34" charset="0"/>
              </a:rPr>
              <a:t>Appalachian Regional Library</a:t>
            </a:r>
            <a:br>
              <a:rPr lang="en-US" sz="4000" dirty="0" smtClean="0">
                <a:solidFill>
                  <a:schemeClr val="bg1"/>
                </a:solidFill>
                <a:latin typeface="Albertus Extra Bold" panose="020E0802040304020204" pitchFamily="34" charset="0"/>
              </a:rPr>
            </a:br>
            <a:r>
              <a:rPr lang="en-US" sz="3100" dirty="0" smtClean="0">
                <a:solidFill>
                  <a:schemeClr val="bg1"/>
                </a:solidFill>
                <a:latin typeface="Albertus Extra Bold" panose="020E0802040304020204" pitchFamily="34" charset="0"/>
              </a:rPr>
              <a:t>Watauga County Public Library</a:t>
            </a:r>
            <a:endParaRPr lang="en-US" sz="3100" dirty="0">
              <a:solidFill>
                <a:schemeClr val="bg1"/>
              </a:solidFill>
              <a:latin typeface="Albertus Extra Bold" panose="020E0802040304020204" pitchFamily="34" charset="0"/>
            </a:endParaRPr>
          </a:p>
        </p:txBody>
      </p:sp>
      <p:sp>
        <p:nvSpPr>
          <p:cNvPr id="3" name="Subtitle 2"/>
          <p:cNvSpPr>
            <a:spLocks noGrp="1"/>
          </p:cNvSpPr>
          <p:nvPr>
            <p:ph type="subTitle" idx="1"/>
          </p:nvPr>
        </p:nvSpPr>
        <p:spPr>
          <a:xfrm>
            <a:off x="12914142" y="3602038"/>
            <a:ext cx="1125414" cy="1655762"/>
          </a:xfrm>
        </p:spPr>
        <p:txBody>
          <a:bodyPr>
            <a:normAutofit fontScale="25000" lnSpcReduction="20000"/>
          </a:bodyPr>
          <a:lstStyle/>
          <a:p>
            <a:r>
              <a:rPr lang="en-US" dirty="0" smtClean="0">
                <a:latin typeface="Albertus Extra Bold" panose="020E0802040304020204" pitchFamily="34" charset="0"/>
              </a:rPr>
              <a:t>{"A?":"B","a":5,"d":"B","h":"www.canva.com","c":"DAEGG732cCs","i":"LCRgWvdvjMlKiNJDri0K7A","b":1599147761446,"A":[{"A?":"I","A":331.20148607470225,"B":528.0282813092126,"D":974.2846216016802,"C":707.5742064382201,"a":{"B":{"A":{"A":"MAD-3ppZwXk","B":1},"B":{"D":974.284621</a:t>
            </a:r>
            <a:endParaRPr lang="en-US" dirty="0">
              <a:latin typeface="Albertus Extra Bold" panose="020E0802040304020204" pitchFamily="34" charset="0"/>
            </a:endParaRPr>
          </a:p>
        </p:txBody>
      </p:sp>
      <p:sp>
        <p:nvSpPr>
          <p:cNvPr id="4" name="Rectangle 3"/>
          <p:cNvSpPr/>
          <p:nvPr/>
        </p:nvSpPr>
        <p:spPr>
          <a:xfrm flipH="1">
            <a:off x="14039556" y="2413338"/>
            <a:ext cx="2602523" cy="3970318"/>
          </a:xfrm>
          <a:prstGeom prst="rect">
            <a:avLst/>
          </a:prstGeom>
        </p:spPr>
        <p:txBody>
          <a:bodyPr wrap="square">
            <a:spAutoFit/>
          </a:bodyPr>
          <a:lstStyle/>
          <a:p>
            <a:r>
              <a:rPr lang="en-US" dirty="0" smtClean="0"/>
              <a:t>{"A?":"B","a":5,"d":"B","h":"www.canva.com","c":"DAEGG732cCs","i":"LCRgWvdvjMlKiNJDri0K7A","b":1599147761446,"A":[{"A?":"I","A":331.20148607470225,"B":528.0282813092126,"D":974.2846216016802,"C":707.5742064382201,"a":{"B":{"A":{"A":"MAD":{"D":974.2846216016802,"C":707.5742064382201}}}}],"B":1920,"C":1080}</a:t>
            </a:r>
            <a:endParaRPr lang="en-US" dirty="0"/>
          </a:p>
        </p:txBody>
      </p:sp>
      <p:sp>
        <p:nvSpPr>
          <p:cNvPr id="7" name="Rectangle 6"/>
          <p:cNvSpPr/>
          <p:nvPr/>
        </p:nvSpPr>
        <p:spPr>
          <a:xfrm>
            <a:off x="1344706" y="2904565"/>
            <a:ext cx="9130553" cy="2554545"/>
          </a:xfrm>
          <a:prstGeom prst="rect">
            <a:avLst/>
          </a:prstGeom>
        </p:spPr>
        <p:txBody>
          <a:bodyPr wrap="square">
            <a:spAutoFit/>
          </a:bodyPr>
          <a:lstStyle/>
          <a:p>
            <a:pPr algn="ctr"/>
            <a:r>
              <a:rPr lang="en-US" sz="4000" b="1" dirty="0" smtClean="0">
                <a:solidFill>
                  <a:schemeClr val="accent4">
                    <a:lumMod val="20000"/>
                    <a:lumOff val="80000"/>
                  </a:schemeClr>
                </a:solidFill>
                <a:latin typeface="Albertus Extra Bold" panose="020E0802040304020204" pitchFamily="34" charset="0"/>
              </a:rPr>
              <a:t>“I </a:t>
            </a:r>
            <a:r>
              <a:rPr lang="en-US" sz="4000" b="1" dirty="0">
                <a:solidFill>
                  <a:schemeClr val="accent4">
                    <a:lumMod val="20000"/>
                    <a:lumOff val="80000"/>
                  </a:schemeClr>
                </a:solidFill>
                <a:latin typeface="Albertus Extra Bold" panose="020E0802040304020204" pitchFamily="34" charset="0"/>
              </a:rPr>
              <a:t>feel it is my duty to not have the collection reflect my community, but rather </a:t>
            </a:r>
            <a:r>
              <a:rPr lang="en-US" sz="4000" b="1" dirty="0">
                <a:solidFill>
                  <a:schemeClr val="accent2">
                    <a:lumMod val="20000"/>
                    <a:lumOff val="80000"/>
                  </a:schemeClr>
                </a:solidFill>
                <a:latin typeface="Albertus Extra Bold" panose="020E0802040304020204" pitchFamily="34" charset="0"/>
              </a:rPr>
              <a:t>to reflect the wider </a:t>
            </a:r>
            <a:r>
              <a:rPr lang="en-US" sz="4000" b="1" dirty="0" smtClean="0">
                <a:solidFill>
                  <a:schemeClr val="accent2">
                    <a:lumMod val="20000"/>
                    <a:lumOff val="80000"/>
                  </a:schemeClr>
                </a:solidFill>
                <a:latin typeface="Albertus Extra Bold" panose="020E0802040304020204" pitchFamily="34" charset="0"/>
              </a:rPr>
              <a:t>world.”</a:t>
            </a:r>
            <a:endParaRPr lang="en-US" sz="4000" dirty="0">
              <a:latin typeface="Albertus Extra Bold" panose="020E0802040304020204" pitchFamily="34" charset="0"/>
            </a:endParaRPr>
          </a:p>
        </p:txBody>
      </p:sp>
      <p:sp>
        <p:nvSpPr>
          <p:cNvPr id="8" name="Rectangle 7"/>
          <p:cNvSpPr/>
          <p:nvPr/>
        </p:nvSpPr>
        <p:spPr>
          <a:xfrm>
            <a:off x="457201" y="3105834"/>
            <a:ext cx="11564470" cy="3693319"/>
          </a:xfrm>
          <a:prstGeom prst="rect">
            <a:avLst/>
          </a:prstGeom>
        </p:spPr>
        <p:txBody>
          <a:bodyPr wrap="square">
            <a:spAutoFit/>
          </a:bodyPr>
          <a:lstStyle/>
          <a:p>
            <a:endParaRPr lang="en-US" dirty="0" smtClean="0">
              <a:solidFill>
                <a:schemeClr val="accent4">
                  <a:lumMod val="20000"/>
                  <a:lumOff val="80000"/>
                </a:schemeClr>
              </a:solidFill>
            </a:endParaRPr>
          </a:p>
          <a:p>
            <a:endParaRPr lang="en-US" dirty="0">
              <a:solidFill>
                <a:schemeClr val="accent4">
                  <a:lumMod val="20000"/>
                  <a:lumOff val="80000"/>
                </a:schemeClr>
              </a:solidFill>
            </a:endParaRPr>
          </a:p>
          <a:p>
            <a:endParaRPr lang="en-US" dirty="0" smtClean="0">
              <a:solidFill>
                <a:schemeClr val="accent4">
                  <a:lumMod val="20000"/>
                  <a:lumOff val="80000"/>
                </a:schemeClr>
              </a:solidFill>
            </a:endParaRPr>
          </a:p>
          <a:p>
            <a:endParaRPr lang="en-US" dirty="0">
              <a:solidFill>
                <a:schemeClr val="accent4">
                  <a:lumMod val="20000"/>
                  <a:lumOff val="80000"/>
                </a:schemeClr>
              </a:solidFill>
            </a:endParaRPr>
          </a:p>
          <a:p>
            <a:endParaRPr lang="en-US" dirty="0" smtClean="0">
              <a:solidFill>
                <a:schemeClr val="accent4">
                  <a:lumMod val="20000"/>
                  <a:lumOff val="80000"/>
                </a:schemeClr>
              </a:solidFill>
            </a:endParaRPr>
          </a:p>
          <a:p>
            <a:endParaRPr lang="en-US" dirty="0">
              <a:solidFill>
                <a:schemeClr val="accent4">
                  <a:lumMod val="20000"/>
                  <a:lumOff val="80000"/>
                </a:schemeClr>
              </a:solidFill>
            </a:endParaRPr>
          </a:p>
          <a:p>
            <a:endParaRPr lang="en-US" dirty="0" smtClean="0">
              <a:solidFill>
                <a:schemeClr val="accent4">
                  <a:lumMod val="20000"/>
                  <a:lumOff val="80000"/>
                </a:schemeClr>
              </a:solidFill>
            </a:endParaRPr>
          </a:p>
          <a:p>
            <a:endParaRPr lang="en-US" dirty="0">
              <a:solidFill>
                <a:schemeClr val="accent4">
                  <a:lumMod val="20000"/>
                  <a:lumOff val="80000"/>
                </a:schemeClr>
              </a:solidFill>
            </a:endParaRPr>
          </a:p>
          <a:p>
            <a:endParaRPr lang="en-US" dirty="0" smtClean="0">
              <a:solidFill>
                <a:schemeClr val="accent4">
                  <a:lumMod val="20000"/>
                  <a:lumOff val="80000"/>
                </a:schemeClr>
              </a:solidFill>
            </a:endParaRPr>
          </a:p>
          <a:p>
            <a:endParaRPr lang="en-US" dirty="0">
              <a:solidFill>
                <a:schemeClr val="accent4">
                  <a:lumMod val="20000"/>
                  <a:lumOff val="80000"/>
                </a:schemeClr>
              </a:solidFill>
            </a:endParaRPr>
          </a:p>
          <a:p>
            <a:endParaRPr lang="en-US" dirty="0" smtClean="0">
              <a:solidFill>
                <a:schemeClr val="accent4">
                  <a:lumMod val="20000"/>
                  <a:lumOff val="80000"/>
                </a:schemeClr>
              </a:solidFill>
            </a:endParaRPr>
          </a:p>
          <a:p>
            <a:pPr algn="ctr"/>
            <a:r>
              <a:rPr lang="en-US" dirty="0" smtClean="0">
                <a:solidFill>
                  <a:schemeClr val="accent4">
                    <a:lumMod val="20000"/>
                    <a:lumOff val="80000"/>
                  </a:schemeClr>
                </a:solidFill>
              </a:rPr>
              <a:t>School </a:t>
            </a:r>
            <a:r>
              <a:rPr lang="en-US" dirty="0">
                <a:solidFill>
                  <a:schemeClr val="accent4">
                    <a:lumMod val="20000"/>
                    <a:lumOff val="80000"/>
                  </a:schemeClr>
                </a:solidFill>
              </a:rPr>
              <a:t>Library Journal</a:t>
            </a:r>
          </a:p>
          <a:p>
            <a:pPr algn="ctr"/>
            <a:r>
              <a:rPr lang="en-US" dirty="0">
                <a:solidFill>
                  <a:schemeClr val="accent4">
                    <a:lumMod val="20000"/>
                    <a:lumOff val="80000"/>
                  </a:schemeClr>
                </a:solidFill>
              </a:rPr>
              <a:t>Can Diverse Books Save Us?</a:t>
            </a:r>
          </a:p>
        </p:txBody>
      </p:sp>
      <p:sp>
        <p:nvSpPr>
          <p:cNvPr id="5" name="Slide Number Placeholder 4"/>
          <p:cNvSpPr>
            <a:spLocks noGrp="1"/>
          </p:cNvSpPr>
          <p:nvPr>
            <p:ph type="sldNum" sz="quarter" idx="12"/>
          </p:nvPr>
        </p:nvSpPr>
        <p:spPr/>
        <p:txBody>
          <a:bodyPr/>
          <a:lstStyle/>
          <a:p>
            <a:fld id="{58328CCD-B52E-49DB-B823-02509C3C8D11}" type="slidenum">
              <a:rPr lang="en-US" smtClean="0"/>
              <a:t>1</a:t>
            </a:fld>
            <a:endParaRPr lang="en-US" dirty="0"/>
          </a:p>
        </p:txBody>
      </p:sp>
    </p:spTree>
    <p:extLst>
      <p:ext uri="{BB962C8B-B14F-4D97-AF65-F5344CB8AC3E}">
        <p14:creationId xmlns:p14="http://schemas.microsoft.com/office/powerpoint/2010/main" val="2916908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H="1">
            <a:off x="13415554" y="815926"/>
            <a:ext cx="326572" cy="2031777"/>
          </a:xfrm>
        </p:spPr>
        <p:txBody>
          <a:bodyPr>
            <a:normAutofit/>
          </a:bodyPr>
          <a:lstStyle/>
          <a:p>
            <a:endParaRPr lang="en-US" sz="8000" dirty="0">
              <a:latin typeface="Albertus Extra Bold" panose="020E0802040304020204" pitchFamily="34" charset="0"/>
            </a:endParaRPr>
          </a:p>
        </p:txBody>
      </p:sp>
      <p:sp>
        <p:nvSpPr>
          <p:cNvPr id="5" name="AutoShape 4" descr="ACE Beauty - Beauty, Cosmetic &amp; Personal Care - 10 Photos | Facebook"/>
          <p:cNvSpPr>
            <a:spLocks noGrp="1" noChangeAspect="1" noChangeArrowheads="1"/>
          </p:cNvSpPr>
          <p:nvPr>
            <p:ph type="subTitle" idx="1"/>
          </p:nvPr>
        </p:nvSpPr>
        <p:spPr bwMode="auto">
          <a:xfrm flipH="1">
            <a:off x="14724528" y="3602038"/>
            <a:ext cx="154065" cy="16557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658" y="233064"/>
            <a:ext cx="6416040" cy="6416040"/>
          </a:xfrm>
          <a:prstGeom prst="rect">
            <a:avLst/>
          </a:prstGeom>
        </p:spPr>
      </p:pic>
      <p:sp>
        <p:nvSpPr>
          <p:cNvPr id="8" name="TextBox 7"/>
          <p:cNvSpPr txBox="1"/>
          <p:nvPr/>
        </p:nvSpPr>
        <p:spPr>
          <a:xfrm>
            <a:off x="161365" y="416859"/>
            <a:ext cx="5109882" cy="5509200"/>
          </a:xfrm>
          <a:prstGeom prst="rect">
            <a:avLst/>
          </a:prstGeom>
          <a:noFill/>
        </p:spPr>
        <p:txBody>
          <a:bodyPr wrap="square" rtlCol="0">
            <a:spAutoFit/>
          </a:bodyPr>
          <a:lstStyle/>
          <a:p>
            <a:pPr algn="ctr"/>
            <a:r>
              <a:rPr lang="en-US" sz="3200" dirty="0" smtClean="0">
                <a:solidFill>
                  <a:schemeClr val="bg1"/>
                </a:solidFill>
                <a:latin typeface="Albertus Extra Bold" panose="020E0802040304020204" pitchFamily="34" charset="0"/>
              </a:rPr>
              <a:t>Neurodiversity is a concept that’s been around for a while. In a nutshell, it means that brain differences are just that: differences. So conditions like </a:t>
            </a:r>
            <a:r>
              <a:rPr lang="en-US" sz="3200" dirty="0" smtClean="0">
                <a:solidFill>
                  <a:schemeClr val="bg1"/>
                </a:solidFill>
                <a:latin typeface="Albertus Extra Bold" panose="020E0802040304020204" pitchFamily="34" charset="0"/>
                <a:hlinkClick r:id="rId3"/>
              </a:rPr>
              <a:t>ADHD and autism</a:t>
            </a:r>
            <a:r>
              <a:rPr lang="en-US" sz="3200" dirty="0" smtClean="0">
                <a:solidFill>
                  <a:schemeClr val="bg1"/>
                </a:solidFill>
                <a:latin typeface="Albertus Extra Bold" panose="020E0802040304020204" pitchFamily="34" charset="0"/>
              </a:rPr>
              <a:t> aren’t “abnormal.” They’re simply variations of the human brain.</a:t>
            </a:r>
            <a:endParaRPr lang="en-US" sz="3200" dirty="0">
              <a:solidFill>
                <a:schemeClr val="bg1"/>
              </a:solidFill>
              <a:latin typeface="Albertus Extra Bold" panose="020E0802040304020204" pitchFamily="34" charset="0"/>
            </a:endParaRPr>
          </a:p>
        </p:txBody>
      </p:sp>
      <p:sp>
        <p:nvSpPr>
          <p:cNvPr id="9" name="TextBox 8"/>
          <p:cNvSpPr txBox="1"/>
          <p:nvPr/>
        </p:nvSpPr>
        <p:spPr>
          <a:xfrm>
            <a:off x="161365" y="5926059"/>
            <a:ext cx="5109882" cy="830997"/>
          </a:xfrm>
          <a:prstGeom prst="rect">
            <a:avLst/>
          </a:prstGeom>
          <a:noFill/>
        </p:spPr>
        <p:txBody>
          <a:bodyPr wrap="square" rtlCol="0">
            <a:spAutoFit/>
          </a:bodyPr>
          <a:lstStyle/>
          <a:p>
            <a:pPr algn="ctr"/>
            <a:r>
              <a:rPr lang="en-US" sz="1600" dirty="0" smtClean="0">
                <a:hlinkClick r:id="rId4"/>
              </a:rPr>
              <a:t>https://www.understood.org/en/friends-feelings/empowering-your-child/building-on-strengths/neurodiversity-what-you-need-to-know</a:t>
            </a:r>
            <a:endParaRPr lang="en-US" sz="1600" dirty="0"/>
          </a:p>
        </p:txBody>
      </p:sp>
      <p:sp>
        <p:nvSpPr>
          <p:cNvPr id="3" name="Slide Number Placeholder 2"/>
          <p:cNvSpPr>
            <a:spLocks noGrp="1"/>
          </p:cNvSpPr>
          <p:nvPr>
            <p:ph type="sldNum" sz="quarter" idx="12"/>
          </p:nvPr>
        </p:nvSpPr>
        <p:spPr/>
        <p:txBody>
          <a:bodyPr/>
          <a:lstStyle/>
          <a:p>
            <a:fld id="{58328CCD-B52E-49DB-B823-02509C3C8D11}" type="slidenum">
              <a:rPr lang="en-US" smtClean="0"/>
              <a:t>10</a:t>
            </a:fld>
            <a:endParaRPr lang="en-US" dirty="0"/>
          </a:p>
        </p:txBody>
      </p:sp>
    </p:spTree>
    <p:extLst>
      <p:ext uri="{BB962C8B-B14F-4D97-AF65-F5344CB8AC3E}">
        <p14:creationId xmlns:p14="http://schemas.microsoft.com/office/powerpoint/2010/main" val="287471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H="1">
            <a:off x="13415554" y="815926"/>
            <a:ext cx="326572" cy="2031777"/>
          </a:xfrm>
        </p:spPr>
        <p:txBody>
          <a:bodyPr>
            <a:normAutofit/>
          </a:bodyPr>
          <a:lstStyle/>
          <a:p>
            <a:endParaRPr lang="en-US" sz="8000" dirty="0">
              <a:latin typeface="Albertus Extra Bold" panose="020E0802040304020204" pitchFamily="34" charset="0"/>
            </a:endParaRPr>
          </a:p>
        </p:txBody>
      </p:sp>
      <p:sp>
        <p:nvSpPr>
          <p:cNvPr id="3" name="TextBox 2"/>
          <p:cNvSpPr txBox="1"/>
          <p:nvPr/>
        </p:nvSpPr>
        <p:spPr>
          <a:xfrm>
            <a:off x="282389" y="200824"/>
            <a:ext cx="7490012" cy="6309420"/>
          </a:xfrm>
          <a:prstGeom prst="rect">
            <a:avLst/>
          </a:prstGeom>
          <a:noFill/>
        </p:spPr>
        <p:txBody>
          <a:bodyPr wrap="square" rtlCol="0">
            <a:spAutoFit/>
          </a:bodyPr>
          <a:lstStyle/>
          <a:p>
            <a:pPr algn="ctr"/>
            <a:endParaRPr lang="en-US" sz="2800" b="1" dirty="0" smtClean="0">
              <a:solidFill>
                <a:schemeClr val="bg1"/>
              </a:solidFill>
            </a:endParaRPr>
          </a:p>
          <a:p>
            <a:pPr algn="ctr"/>
            <a:r>
              <a:rPr lang="en-US" sz="3200" b="1" dirty="0" smtClean="0">
                <a:solidFill>
                  <a:schemeClr val="bg1"/>
                </a:solidFill>
                <a:latin typeface="Albertus Extra Bold" panose="020E0802040304020204" pitchFamily="34" charset="0"/>
              </a:rPr>
              <a:t>Why Kids Need Book Characters They CANNOT Relate To</a:t>
            </a:r>
          </a:p>
          <a:p>
            <a:pPr algn="ctr"/>
            <a:endParaRPr lang="en-US" sz="3200" b="1" dirty="0" smtClean="0">
              <a:solidFill>
                <a:schemeClr val="bg1"/>
              </a:solidFill>
              <a:latin typeface="Albertus Extra Bold" panose="020E0802040304020204" pitchFamily="34" charset="0"/>
            </a:endParaRPr>
          </a:p>
          <a:p>
            <a:pPr algn="ctr"/>
            <a:r>
              <a:rPr lang="en-US" sz="2800" dirty="0" smtClean="0">
                <a:solidFill>
                  <a:schemeClr val="bg1"/>
                </a:solidFill>
                <a:latin typeface="Albertus Extra Bold" panose="020E0802040304020204" pitchFamily="34" charset="0"/>
              </a:rPr>
              <a:t>While it is important for children to see book characters they can relate to, it’s also important for them to see characters that are </a:t>
            </a:r>
            <a:r>
              <a:rPr lang="en-US" sz="2800" i="1" dirty="0" smtClean="0">
                <a:solidFill>
                  <a:schemeClr val="bg1"/>
                </a:solidFill>
                <a:latin typeface="Albertus Extra Bold" panose="020E0802040304020204" pitchFamily="34" charset="0"/>
              </a:rPr>
              <a:t>not like them</a:t>
            </a:r>
            <a:r>
              <a:rPr lang="en-US" sz="2800" dirty="0" smtClean="0">
                <a:solidFill>
                  <a:schemeClr val="bg1"/>
                </a:solidFill>
                <a:latin typeface="Albertus Extra Bold" panose="020E0802040304020204" pitchFamily="34" charset="0"/>
              </a:rPr>
              <a:t>. Children should also be exposed to characters they </a:t>
            </a:r>
            <a:r>
              <a:rPr lang="en-US" sz="2800" i="1" dirty="0" smtClean="0">
                <a:solidFill>
                  <a:schemeClr val="bg1"/>
                </a:solidFill>
                <a:latin typeface="Albertus Extra Bold" panose="020E0802040304020204" pitchFamily="34" charset="0"/>
              </a:rPr>
              <a:t>cannot</a:t>
            </a:r>
            <a:r>
              <a:rPr lang="en-US" sz="2800" dirty="0" smtClean="0">
                <a:solidFill>
                  <a:schemeClr val="bg1"/>
                </a:solidFill>
                <a:latin typeface="Albertus Extra Bold" panose="020E0802040304020204" pitchFamily="34" charset="0"/>
              </a:rPr>
              <a:t> relate to.  They need to understand that not everyone is like them and that’s okay.</a:t>
            </a:r>
          </a:p>
          <a:p>
            <a:pPr algn="ctr"/>
            <a:r>
              <a:rPr lang="en-US" sz="2800" dirty="0" smtClean="0">
                <a:solidFill>
                  <a:schemeClr val="bg1"/>
                </a:solidFill>
                <a:latin typeface="Albertus Extra Bold" panose="020E0802040304020204" pitchFamily="34" charset="0"/>
              </a:rPr>
              <a:t> </a:t>
            </a:r>
            <a:r>
              <a:rPr lang="en-US" sz="2800" dirty="0" smtClean="0">
                <a:solidFill>
                  <a:schemeClr val="bg1"/>
                </a:solidFill>
                <a:latin typeface="Albertus Extra Bold" panose="020E0802040304020204" pitchFamily="34" charset="0"/>
                <a:hlinkClick r:id="rId2"/>
              </a:rPr>
              <a:t>https://teachingexceptionalthinkers.com/2020/02/04/books-about-disabilities/</a:t>
            </a:r>
            <a:endParaRPr lang="en-US" sz="2800" dirty="0">
              <a:solidFill>
                <a:schemeClr val="bg1"/>
              </a:solidFill>
              <a:latin typeface="Albertus Extra Bold" panose="020E0802040304020204" pitchFamily="34" charset="0"/>
            </a:endParaRPr>
          </a:p>
        </p:txBody>
      </p:sp>
      <p:sp>
        <p:nvSpPr>
          <p:cNvPr id="4" name="TextBox 3"/>
          <p:cNvSpPr txBox="1"/>
          <p:nvPr/>
        </p:nvSpPr>
        <p:spPr>
          <a:xfrm flipH="1">
            <a:off x="13415553" y="2663037"/>
            <a:ext cx="690410" cy="1384995"/>
          </a:xfrm>
          <a:prstGeom prst="rect">
            <a:avLst/>
          </a:prstGeom>
          <a:noFill/>
        </p:spPr>
        <p:txBody>
          <a:bodyPr wrap="square" rtlCol="0">
            <a:spAutoFit/>
          </a:bodyPr>
          <a:lstStyle/>
          <a:p>
            <a:r>
              <a:rPr lang="en-US" sz="2800" dirty="0" smtClean="0">
                <a:solidFill>
                  <a:schemeClr val="bg1"/>
                </a:solidFill>
                <a:latin typeface="Albertus Extra Bold" panose="020E0802040304020204" pitchFamily="34" charset="0"/>
              </a:rPr>
              <a:t>Deafo</a:t>
            </a:r>
            <a:endParaRPr lang="en-US" sz="2800" dirty="0">
              <a:solidFill>
                <a:schemeClr val="bg1"/>
              </a:solidFill>
              <a:latin typeface="Albertus Extra Bold" panose="020E0802040304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961" y="1038566"/>
            <a:ext cx="3659134" cy="4878844"/>
          </a:xfrm>
          <a:prstGeom prst="rect">
            <a:avLst/>
          </a:prstGeom>
        </p:spPr>
      </p:pic>
      <p:sp>
        <p:nvSpPr>
          <p:cNvPr id="6" name="Slide Number Placeholder 5"/>
          <p:cNvSpPr>
            <a:spLocks noGrp="1"/>
          </p:cNvSpPr>
          <p:nvPr>
            <p:ph type="sldNum" sz="quarter" idx="12"/>
          </p:nvPr>
        </p:nvSpPr>
        <p:spPr/>
        <p:txBody>
          <a:bodyPr/>
          <a:lstStyle/>
          <a:p>
            <a:fld id="{58328CCD-B52E-49DB-B823-02509C3C8D11}" type="slidenum">
              <a:rPr lang="en-US" smtClean="0"/>
              <a:t>11</a:t>
            </a:fld>
            <a:endParaRPr lang="en-US" dirty="0"/>
          </a:p>
        </p:txBody>
      </p:sp>
    </p:spTree>
    <p:extLst>
      <p:ext uri="{BB962C8B-B14F-4D97-AF65-F5344CB8AC3E}">
        <p14:creationId xmlns:p14="http://schemas.microsoft.com/office/powerpoint/2010/main" val="713655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H="1">
            <a:off x="13415554" y="815926"/>
            <a:ext cx="326572" cy="2031777"/>
          </a:xfrm>
        </p:spPr>
        <p:txBody>
          <a:bodyPr>
            <a:normAutofit/>
          </a:bodyPr>
          <a:lstStyle/>
          <a:p>
            <a:endParaRPr lang="en-US" sz="8000" dirty="0">
              <a:latin typeface="Albertus Extra Bold" panose="020E0802040304020204" pitchFamily="34" charset="0"/>
            </a:endParaRPr>
          </a:p>
        </p:txBody>
      </p:sp>
      <p:sp>
        <p:nvSpPr>
          <p:cNvPr id="7" name="AutoShape 2" descr="Christian gift, Scripture art, Be Kind, Kindness, Love – StudioJRU"/>
          <p:cNvSpPr>
            <a:spLocks noChangeAspect="1" noChangeArrowheads="1"/>
          </p:cNvSpPr>
          <p:nvPr/>
        </p:nvSpPr>
        <p:spPr bwMode="auto">
          <a:xfrm>
            <a:off x="155575" y="-852488"/>
            <a:ext cx="1790700" cy="1790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Christian gift, Scripture art, Be Kind, Kindness, Love – StudioJRU"/>
          <p:cNvSpPr>
            <a:spLocks noChangeAspect="1" noChangeArrowheads="1"/>
          </p:cNvSpPr>
          <p:nvPr/>
        </p:nvSpPr>
        <p:spPr bwMode="auto">
          <a:xfrm>
            <a:off x="307975" y="-700088"/>
            <a:ext cx="1790700" cy="1790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2" descr="C:\Users\staff\Desktop\be-kind-to-all-kinds-prints.webp"/>
          <p:cNvSpPr>
            <a:spLocks noChangeAspect="1" noChangeArrowheads="1"/>
          </p:cNvSpPr>
          <p:nvPr/>
        </p:nvSpPr>
        <p:spPr bwMode="auto">
          <a:xfrm>
            <a:off x="155575" y="-144463"/>
            <a:ext cx="960386" cy="9603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descr="&lt;strong&gt;Be Kind&lt;/strong&gt;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1075" y="195262"/>
            <a:ext cx="7871354" cy="6472639"/>
          </a:xfrm>
          <a:prstGeom prst="rect">
            <a:avLst/>
          </a:prstGeom>
        </p:spPr>
      </p:pic>
      <p:sp>
        <p:nvSpPr>
          <p:cNvPr id="9" name="Slide Number Placeholder 8"/>
          <p:cNvSpPr>
            <a:spLocks noGrp="1"/>
          </p:cNvSpPr>
          <p:nvPr>
            <p:ph type="sldNum" sz="quarter" idx="12"/>
          </p:nvPr>
        </p:nvSpPr>
        <p:spPr/>
        <p:txBody>
          <a:bodyPr/>
          <a:lstStyle/>
          <a:p>
            <a:fld id="{58328CCD-B52E-49DB-B823-02509C3C8D11}" type="slidenum">
              <a:rPr lang="en-US" smtClean="0"/>
              <a:t>12</a:t>
            </a:fld>
            <a:endParaRPr lang="en-US" dirty="0"/>
          </a:p>
        </p:txBody>
      </p:sp>
    </p:spTree>
    <p:extLst>
      <p:ext uri="{BB962C8B-B14F-4D97-AF65-F5344CB8AC3E}">
        <p14:creationId xmlns:p14="http://schemas.microsoft.com/office/powerpoint/2010/main" val="1470565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H="1">
            <a:off x="13415554" y="815926"/>
            <a:ext cx="326572" cy="2031777"/>
          </a:xfrm>
        </p:spPr>
        <p:txBody>
          <a:bodyPr>
            <a:normAutofit/>
          </a:bodyPr>
          <a:lstStyle/>
          <a:p>
            <a:endParaRPr lang="en-US" sz="8000" dirty="0">
              <a:latin typeface="Albertus Extra Bold" panose="020E0802040304020204" pitchFamily="34" charset="0"/>
            </a:endParaRPr>
          </a:p>
        </p:txBody>
      </p:sp>
      <p:sp>
        <p:nvSpPr>
          <p:cNvPr id="5" name="AutoShape 4" descr="ACE Beauty - Beauty, Cosmetic &amp; Personal Care - 10 Photos | Facebook"/>
          <p:cNvSpPr>
            <a:spLocks noGrp="1" noChangeAspect="1" noChangeArrowheads="1"/>
          </p:cNvSpPr>
          <p:nvPr>
            <p:ph type="subTitle" idx="1"/>
          </p:nvPr>
        </p:nvSpPr>
        <p:spPr bwMode="auto">
          <a:xfrm flipH="1">
            <a:off x="14724528" y="3602038"/>
            <a:ext cx="154065" cy="16557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4316506" y="231150"/>
            <a:ext cx="3133165" cy="523220"/>
          </a:xfrm>
          <a:prstGeom prst="rect">
            <a:avLst/>
          </a:prstGeom>
          <a:noFill/>
        </p:spPr>
        <p:txBody>
          <a:bodyPr wrap="square" rtlCol="0">
            <a:spAutoFit/>
          </a:bodyPr>
          <a:lstStyle/>
          <a:p>
            <a:pPr algn="ctr"/>
            <a:r>
              <a:rPr lang="en-US" sz="2800" dirty="0" smtClean="0">
                <a:solidFill>
                  <a:schemeClr val="bg1"/>
                </a:solidFill>
                <a:latin typeface="Albertus Extra Bold" panose="020E0802040304020204" pitchFamily="34" charset="0"/>
              </a:rPr>
              <a:t>Books</a:t>
            </a:r>
            <a:endParaRPr lang="en-US" sz="2800" dirty="0">
              <a:solidFill>
                <a:schemeClr val="bg1"/>
              </a:solidFill>
              <a:latin typeface="Albertus Extra Bold" panose="020E0802040304020204" pitchFamily="34" charset="0"/>
            </a:endParaRPr>
          </a:p>
        </p:txBody>
      </p:sp>
      <p:sp>
        <p:nvSpPr>
          <p:cNvPr id="8" name="TextBox 7"/>
          <p:cNvSpPr txBox="1"/>
          <p:nvPr/>
        </p:nvSpPr>
        <p:spPr>
          <a:xfrm>
            <a:off x="0" y="815925"/>
            <a:ext cx="12083527" cy="5878532"/>
          </a:xfrm>
          <a:prstGeom prst="rect">
            <a:avLst/>
          </a:prstGeom>
          <a:noFill/>
        </p:spPr>
        <p:txBody>
          <a:bodyPr wrap="square" rtlCol="0">
            <a:spAutoFit/>
          </a:bodyPr>
          <a:lstStyle/>
          <a:p>
            <a:pPr algn="ctr"/>
            <a:r>
              <a:rPr lang="en-US" sz="2000" dirty="0" smtClean="0">
                <a:solidFill>
                  <a:schemeClr val="bg1"/>
                </a:solidFill>
                <a:latin typeface="Albertus Extra Bold" panose="020E0802040304020204" pitchFamily="34" charset="0"/>
              </a:rPr>
              <a:t>I am Human: a Book of Empathy by Susan Verde</a:t>
            </a:r>
          </a:p>
          <a:p>
            <a:pPr algn="ctr"/>
            <a:r>
              <a:rPr lang="en-US" sz="2000" dirty="0" smtClean="0">
                <a:solidFill>
                  <a:schemeClr val="bg1"/>
                </a:solidFill>
                <a:latin typeface="Albertus Extra Bold" panose="020E0802040304020204" pitchFamily="34" charset="0"/>
              </a:rPr>
              <a:t>The Black Book of Colors by Menena Cottin</a:t>
            </a:r>
          </a:p>
          <a:p>
            <a:pPr algn="ctr"/>
            <a:r>
              <a:rPr lang="en-US" sz="2000" dirty="0" smtClean="0">
                <a:solidFill>
                  <a:schemeClr val="bg1"/>
                </a:solidFill>
                <a:latin typeface="Albertus Extra Bold" panose="020E0802040304020204" pitchFamily="34" charset="0"/>
              </a:rPr>
              <a:t>I am Not a Label by Cerrie Burnell</a:t>
            </a:r>
          </a:p>
          <a:p>
            <a:pPr algn="ctr"/>
            <a:r>
              <a:rPr lang="en-US" sz="2000" dirty="0" smtClean="0">
                <a:solidFill>
                  <a:schemeClr val="bg1"/>
                </a:solidFill>
                <a:latin typeface="Albertus Extra Bold" panose="020E0802040304020204" pitchFamily="34" charset="0"/>
              </a:rPr>
              <a:t>El Deafo by Cece Bell</a:t>
            </a:r>
          </a:p>
          <a:p>
            <a:pPr algn="ctr"/>
            <a:r>
              <a:rPr lang="en-US" sz="2000" dirty="0" smtClean="0">
                <a:solidFill>
                  <a:schemeClr val="bg1"/>
                </a:solidFill>
                <a:latin typeface="Albertus Extra Bold" panose="020E0802040304020204" pitchFamily="34" charset="0"/>
              </a:rPr>
              <a:t>Roll With It by Jamie Sumner</a:t>
            </a:r>
          </a:p>
          <a:p>
            <a:pPr algn="ctr"/>
            <a:r>
              <a:rPr lang="en-US" sz="2000" dirty="0" smtClean="0">
                <a:solidFill>
                  <a:schemeClr val="bg1"/>
                </a:solidFill>
                <a:latin typeface="Albertus Extra Bold" panose="020E0802040304020204" pitchFamily="34" charset="0"/>
              </a:rPr>
              <a:t>Be Good to Eddie Lee by Virginia Fleming</a:t>
            </a:r>
          </a:p>
          <a:p>
            <a:pPr algn="ctr"/>
            <a:r>
              <a:rPr lang="en-US" sz="2000" dirty="0" smtClean="0">
                <a:solidFill>
                  <a:schemeClr val="bg1"/>
                </a:solidFill>
                <a:latin typeface="Albertus Extra Bold" panose="020E0802040304020204" pitchFamily="34" charset="0"/>
              </a:rPr>
              <a:t>Just As Be Different, Be Brave by Sonia Sotomayor</a:t>
            </a:r>
          </a:p>
          <a:p>
            <a:pPr algn="ctr"/>
            <a:r>
              <a:rPr lang="en-US" sz="2000" dirty="0" smtClean="0">
                <a:solidFill>
                  <a:schemeClr val="bg1"/>
                </a:solidFill>
                <a:latin typeface="Albertus Extra Bold" panose="020E0802040304020204" pitchFamily="34" charset="0"/>
              </a:rPr>
              <a:t>I’m Here by Peter Reynolds</a:t>
            </a:r>
          </a:p>
          <a:p>
            <a:pPr algn="ctr"/>
            <a:r>
              <a:rPr lang="en-US" sz="2000" dirty="0" smtClean="0">
                <a:solidFill>
                  <a:schemeClr val="bg1"/>
                </a:solidFill>
                <a:latin typeface="Albertus Extra Bold" panose="020E0802040304020204" pitchFamily="34" charset="0"/>
              </a:rPr>
              <a:t>It’s OK to be Different by Todd Parr</a:t>
            </a:r>
          </a:p>
          <a:p>
            <a:pPr algn="ctr"/>
            <a:r>
              <a:rPr lang="en-US" sz="2000" dirty="0" smtClean="0">
                <a:solidFill>
                  <a:schemeClr val="bg1"/>
                </a:solidFill>
                <a:latin typeface="Albertus Extra Bold" panose="020E0802040304020204" pitchFamily="34" charset="0"/>
              </a:rPr>
              <a:t>Whoever You Are by Mem Fox </a:t>
            </a:r>
          </a:p>
          <a:p>
            <a:pPr algn="ctr"/>
            <a:r>
              <a:rPr lang="en-US" sz="2000" dirty="0" smtClean="0">
                <a:solidFill>
                  <a:schemeClr val="bg1"/>
                </a:solidFill>
                <a:latin typeface="Albertus Extra Bold" panose="020E0802040304020204" pitchFamily="34" charset="0"/>
              </a:rPr>
              <a:t>I’m Gonna Push Through! By Jasmyn Wright * wepushthough.org</a:t>
            </a:r>
          </a:p>
          <a:p>
            <a:pPr algn="ctr"/>
            <a:r>
              <a:rPr lang="en-US" sz="2000" dirty="0" smtClean="0">
                <a:solidFill>
                  <a:schemeClr val="bg1"/>
                </a:solidFill>
                <a:latin typeface="Albertus Extra Bold" panose="020E0802040304020204" pitchFamily="34" charset="0"/>
              </a:rPr>
              <a:t>Dictionary for a Better World by Irene </a:t>
            </a:r>
            <a:r>
              <a:rPr lang="en-US" sz="2000" dirty="0">
                <a:solidFill>
                  <a:schemeClr val="bg1"/>
                </a:solidFill>
                <a:latin typeface="Albertus Extra Bold" panose="020E0802040304020204" pitchFamily="34" charset="0"/>
              </a:rPr>
              <a:t>L</a:t>
            </a:r>
            <a:r>
              <a:rPr lang="en-US" sz="2000" dirty="0" smtClean="0">
                <a:solidFill>
                  <a:schemeClr val="bg1"/>
                </a:solidFill>
                <a:latin typeface="Albertus Extra Bold" panose="020E0802040304020204" pitchFamily="34" charset="0"/>
              </a:rPr>
              <a:t>athem &amp; Charles Waters</a:t>
            </a:r>
          </a:p>
          <a:p>
            <a:pPr algn="ctr"/>
            <a:endParaRPr lang="en-US" sz="1200" dirty="0" smtClean="0">
              <a:solidFill>
                <a:schemeClr val="bg1"/>
              </a:solidFill>
              <a:latin typeface="Albertus Extra Bold" panose="020E0802040304020204" pitchFamily="34" charset="0"/>
            </a:endParaRPr>
          </a:p>
          <a:p>
            <a:pPr algn="ctr"/>
            <a:endParaRPr lang="en-US" sz="800" dirty="0" smtClean="0">
              <a:solidFill>
                <a:schemeClr val="bg1"/>
              </a:solidFill>
              <a:latin typeface="Albertus Extra Bold" panose="020E0802040304020204" pitchFamily="34" charset="0"/>
            </a:endParaRPr>
          </a:p>
          <a:p>
            <a:pPr algn="ctr"/>
            <a:r>
              <a:rPr lang="en-US" sz="2800" dirty="0" smtClean="0">
                <a:solidFill>
                  <a:schemeClr val="bg1"/>
                </a:solidFill>
                <a:latin typeface="Albertus Extra Bold" panose="020E0802040304020204" pitchFamily="34" charset="0"/>
              </a:rPr>
              <a:t>Website</a:t>
            </a:r>
          </a:p>
          <a:p>
            <a:pPr algn="ctr"/>
            <a:endParaRPr lang="en-US" sz="2800" dirty="0" smtClean="0">
              <a:solidFill>
                <a:schemeClr val="bg1"/>
              </a:solidFill>
              <a:latin typeface="Albertus Extra Bold" panose="020E0802040304020204" pitchFamily="34" charset="0"/>
            </a:endParaRPr>
          </a:p>
          <a:p>
            <a:pPr algn="ctr"/>
            <a:r>
              <a:rPr lang="en-US" sz="2000" dirty="0">
                <a:solidFill>
                  <a:schemeClr val="bg1"/>
                </a:solidFill>
                <a:latin typeface="Albertus Extra Bold" panose="020E0802040304020204" pitchFamily="34" charset="0"/>
              </a:rPr>
              <a:t>https://americanlibrariesmagazine.org/2016/04/29/libraries-autism-services-aging-sensory-storytime/</a:t>
            </a:r>
            <a:endParaRPr lang="en-US" sz="2000" dirty="0" smtClean="0">
              <a:solidFill>
                <a:schemeClr val="bg1"/>
              </a:solidFill>
              <a:latin typeface="Albertus Extra Bold" panose="020E0802040304020204" pitchFamily="34" charset="0"/>
            </a:endParaRPr>
          </a:p>
          <a:p>
            <a:endParaRPr lang="en-US" sz="2000" dirty="0" smtClean="0">
              <a:solidFill>
                <a:schemeClr val="bg1"/>
              </a:solidFill>
              <a:latin typeface="Albertus Extra Bold" panose="020E0802040304020204" pitchFamily="34" charset="0"/>
            </a:endParaRPr>
          </a:p>
        </p:txBody>
      </p:sp>
      <p:sp>
        <p:nvSpPr>
          <p:cNvPr id="4" name="Slide Number Placeholder 3"/>
          <p:cNvSpPr>
            <a:spLocks noGrp="1"/>
          </p:cNvSpPr>
          <p:nvPr>
            <p:ph type="sldNum" sz="quarter" idx="12"/>
          </p:nvPr>
        </p:nvSpPr>
        <p:spPr/>
        <p:txBody>
          <a:bodyPr/>
          <a:lstStyle/>
          <a:p>
            <a:fld id="{58328CCD-B52E-49DB-B823-02509C3C8D11}" type="slidenum">
              <a:rPr lang="en-US" smtClean="0"/>
              <a:t>13</a:t>
            </a:fld>
            <a:endParaRPr lang="en-US" dirty="0"/>
          </a:p>
        </p:txBody>
      </p:sp>
    </p:spTree>
    <p:extLst>
      <p:ext uri="{BB962C8B-B14F-4D97-AF65-F5344CB8AC3E}">
        <p14:creationId xmlns:p14="http://schemas.microsoft.com/office/powerpoint/2010/main" val="1140310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15926"/>
            <a:ext cx="9144000" cy="5454245"/>
          </a:xfrm>
        </p:spPr>
        <p:txBody>
          <a:bodyPr>
            <a:normAutofit fontScale="90000"/>
          </a:bodyPr>
          <a:lstStyle/>
          <a:p>
            <a:r>
              <a:rPr lang="en-US" sz="4800" dirty="0" smtClean="0">
                <a:solidFill>
                  <a:schemeClr val="bg1"/>
                </a:solidFill>
                <a:latin typeface="Albertus Extra Bold" panose="020E0802040304020204" pitchFamily="34" charset="0"/>
              </a:rPr>
              <a:t>Community Driven</a:t>
            </a:r>
            <a:br>
              <a:rPr lang="en-US" sz="4800" dirty="0" smtClean="0">
                <a:solidFill>
                  <a:schemeClr val="bg1"/>
                </a:solidFill>
                <a:latin typeface="Albertus Extra Bold" panose="020E0802040304020204" pitchFamily="34" charset="0"/>
              </a:rPr>
            </a:br>
            <a:r>
              <a:rPr lang="en-US" sz="4800" dirty="0">
                <a:solidFill>
                  <a:schemeClr val="bg1"/>
                </a:solidFill>
                <a:latin typeface="Albertus Extra Bold" panose="020E0802040304020204" pitchFamily="34" charset="0"/>
              </a:rPr>
              <a:t/>
            </a:r>
            <a:br>
              <a:rPr lang="en-US" sz="4800" dirty="0">
                <a:solidFill>
                  <a:schemeClr val="bg1"/>
                </a:solidFill>
                <a:latin typeface="Albertus Extra Bold" panose="020E0802040304020204" pitchFamily="34" charset="0"/>
              </a:rPr>
            </a:br>
            <a:r>
              <a:rPr lang="en-US" sz="4400" dirty="0">
                <a:solidFill>
                  <a:schemeClr val="bg1"/>
                </a:solidFill>
                <a:latin typeface="Albertus Extra Bold" panose="020E0802040304020204" pitchFamily="34" charset="0"/>
              </a:rPr>
              <a:t>I started out in one direction and ended up in another because of </a:t>
            </a:r>
            <a:r>
              <a:rPr lang="en-US" sz="4400" dirty="0" smtClean="0">
                <a:solidFill>
                  <a:schemeClr val="bg1"/>
                </a:solidFill>
                <a:latin typeface="Albertus Extra Bold" panose="020E0802040304020204" pitchFamily="34" charset="0"/>
              </a:rPr>
              <a:t> </a:t>
            </a:r>
            <a:r>
              <a:rPr lang="en-US" sz="4400" dirty="0">
                <a:solidFill>
                  <a:schemeClr val="bg1"/>
                </a:solidFill>
                <a:latin typeface="Albertus Extra Bold" panose="020E0802040304020204" pitchFamily="34" charset="0"/>
              </a:rPr>
              <a:t>lingering memory of words... </a:t>
            </a:r>
            <a:br>
              <a:rPr lang="en-US" sz="4400" dirty="0">
                <a:solidFill>
                  <a:schemeClr val="bg1"/>
                </a:solidFill>
                <a:latin typeface="Albertus Extra Bold" panose="020E0802040304020204" pitchFamily="34" charset="0"/>
              </a:rPr>
            </a:br>
            <a:r>
              <a:rPr lang="en-US" sz="4400" dirty="0">
                <a:solidFill>
                  <a:schemeClr val="bg1"/>
                </a:solidFill>
                <a:latin typeface="Albertus Extra Bold" panose="020E0802040304020204" pitchFamily="34" charset="0"/>
              </a:rPr>
              <a:t>in a random conversation someone once said how people would not </a:t>
            </a:r>
            <a:r>
              <a:rPr lang="en-US" sz="4400" dirty="0" smtClean="0">
                <a:solidFill>
                  <a:schemeClr val="bg1"/>
                </a:solidFill>
                <a:latin typeface="Albertus Extra Bold" panose="020E0802040304020204" pitchFamily="34" charset="0"/>
              </a:rPr>
              <a:t>look or talk to her </a:t>
            </a:r>
            <a:r>
              <a:rPr lang="en-US" sz="4400" dirty="0">
                <a:solidFill>
                  <a:schemeClr val="bg1"/>
                </a:solidFill>
                <a:latin typeface="Albertus Extra Bold" panose="020E0802040304020204" pitchFamily="34" charset="0"/>
              </a:rPr>
              <a:t>husband because he was in a </a:t>
            </a:r>
            <a:r>
              <a:rPr lang="en-US" sz="4400" dirty="0" smtClean="0">
                <a:solidFill>
                  <a:schemeClr val="bg1"/>
                </a:solidFill>
                <a:latin typeface="Albertus Extra Bold" panose="020E0802040304020204" pitchFamily="34" charset="0"/>
              </a:rPr>
              <a:t>wheelchair…</a:t>
            </a:r>
            <a:r>
              <a:rPr lang="en-US" sz="4400" dirty="0">
                <a:solidFill>
                  <a:schemeClr val="bg1"/>
                </a:solidFill>
                <a:latin typeface="Albertus Extra Bold" panose="020E0802040304020204" pitchFamily="34" charset="0"/>
              </a:rPr>
              <a:t/>
            </a:r>
            <a:br>
              <a:rPr lang="en-US" sz="4400" dirty="0">
                <a:solidFill>
                  <a:schemeClr val="bg1"/>
                </a:solidFill>
                <a:latin typeface="Albertus Extra Bold" panose="020E0802040304020204" pitchFamily="34" charset="0"/>
              </a:rPr>
            </a:br>
            <a:endParaRPr lang="en-US" sz="4400" dirty="0">
              <a:solidFill>
                <a:schemeClr val="bg1"/>
              </a:solidFill>
              <a:latin typeface="Albertus Extra Bold" panose="020E0802040304020204" pitchFamily="34" charset="0"/>
            </a:endParaRPr>
          </a:p>
        </p:txBody>
      </p:sp>
      <p:sp>
        <p:nvSpPr>
          <p:cNvPr id="3" name="Subtitle 2"/>
          <p:cNvSpPr>
            <a:spLocks noGrp="1"/>
          </p:cNvSpPr>
          <p:nvPr>
            <p:ph type="subTitle" idx="1"/>
          </p:nvPr>
        </p:nvSpPr>
        <p:spPr>
          <a:xfrm flipH="1">
            <a:off x="12684034" y="3602038"/>
            <a:ext cx="365760" cy="1655762"/>
          </a:xfrm>
        </p:spPr>
        <p:txBody>
          <a:bodyPr/>
          <a:lstStyle/>
          <a:p>
            <a:endParaRPr lang="en-US" dirty="0" smtClean="0">
              <a:latin typeface="Albertus Extra Bold" panose="020E0802040304020204" pitchFamily="34" charset="0"/>
            </a:endParaRPr>
          </a:p>
        </p:txBody>
      </p:sp>
      <p:sp>
        <p:nvSpPr>
          <p:cNvPr id="4" name="Slide Number Placeholder 3"/>
          <p:cNvSpPr>
            <a:spLocks noGrp="1"/>
          </p:cNvSpPr>
          <p:nvPr>
            <p:ph type="sldNum" sz="quarter" idx="12"/>
          </p:nvPr>
        </p:nvSpPr>
        <p:spPr/>
        <p:txBody>
          <a:bodyPr/>
          <a:lstStyle/>
          <a:p>
            <a:fld id="{58328CCD-B52E-49DB-B823-02509C3C8D11}" type="slidenum">
              <a:rPr lang="en-US" smtClean="0"/>
              <a:t>2</a:t>
            </a:fld>
            <a:endParaRPr lang="en-US" dirty="0"/>
          </a:p>
        </p:txBody>
      </p:sp>
    </p:spTree>
    <p:extLst>
      <p:ext uri="{BB962C8B-B14F-4D97-AF65-F5344CB8AC3E}">
        <p14:creationId xmlns:p14="http://schemas.microsoft.com/office/powerpoint/2010/main" val="187939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0446" y="235131"/>
            <a:ext cx="5355771" cy="5826035"/>
          </a:xfrm>
        </p:spPr>
        <p:txBody>
          <a:bodyPr>
            <a:noAutofit/>
          </a:bodyPr>
          <a:lstStyle/>
          <a:p>
            <a:r>
              <a:rPr lang="en-US" sz="3600" dirty="0" smtClean="0">
                <a:solidFill>
                  <a:schemeClr val="bg1"/>
                </a:solidFill>
                <a:latin typeface="Albertus Extra Bold" panose="020E0802040304020204" pitchFamily="34" charset="0"/>
              </a:rPr>
              <a:t/>
            </a:r>
            <a:br>
              <a:rPr lang="en-US" sz="3600" dirty="0" smtClean="0">
                <a:solidFill>
                  <a:schemeClr val="bg1"/>
                </a:solidFill>
                <a:latin typeface="Albertus Extra Bold" panose="020E0802040304020204" pitchFamily="34" charset="0"/>
              </a:rPr>
            </a:br>
            <a:r>
              <a:rPr lang="en-US" sz="3600" dirty="0" smtClean="0">
                <a:solidFill>
                  <a:schemeClr val="bg1"/>
                </a:solidFill>
                <a:latin typeface="Albertus Extra Bold" panose="020E0802040304020204" pitchFamily="34" charset="0"/>
              </a:rPr>
              <a:t>“</a:t>
            </a:r>
            <a:r>
              <a:rPr lang="en-US" sz="3600" i="1" dirty="0">
                <a:solidFill>
                  <a:schemeClr val="bg1"/>
                </a:solidFill>
                <a:latin typeface="Albertus Extra Bold" panose="020E0802040304020204" pitchFamily="34" charset="0"/>
              </a:rPr>
              <a:t>T</a:t>
            </a:r>
            <a:r>
              <a:rPr lang="en-US" sz="3600" i="1" dirty="0" smtClean="0">
                <a:solidFill>
                  <a:schemeClr val="bg1"/>
                </a:solidFill>
                <a:latin typeface="Albertus Extra Bold" panose="020E0802040304020204" pitchFamily="34" charset="0"/>
              </a:rPr>
              <a:t>eaching </a:t>
            </a:r>
            <a:r>
              <a:rPr lang="en-US" sz="3600" dirty="0">
                <a:solidFill>
                  <a:schemeClr val="bg1"/>
                </a:solidFill>
                <a:latin typeface="Albertus Extra Bold" panose="020E0802040304020204" pitchFamily="34" charset="0"/>
              </a:rPr>
              <a:t>children that all people deserve kindness and respect, regardless of their differences, while providing equipment grants to those living with muscular </a:t>
            </a:r>
            <a:r>
              <a:rPr lang="en-US" sz="3600" dirty="0" smtClean="0">
                <a:solidFill>
                  <a:schemeClr val="bg1"/>
                </a:solidFill>
                <a:latin typeface="Albertus Extra Bold" panose="020E0802040304020204" pitchFamily="34" charset="0"/>
              </a:rPr>
              <a:t>dystrophy.”</a:t>
            </a:r>
            <a:r>
              <a:rPr lang="en-US" sz="3200" dirty="0">
                <a:solidFill>
                  <a:schemeClr val="bg1"/>
                </a:solidFill>
                <a:latin typeface="Albertus Extra Bold" panose="020E0802040304020204" pitchFamily="34" charset="0"/>
              </a:rPr>
              <a:t/>
            </a:r>
            <a:br>
              <a:rPr lang="en-US" sz="3200" dirty="0">
                <a:solidFill>
                  <a:schemeClr val="bg1"/>
                </a:solidFill>
                <a:latin typeface="Albertus Extra Bold" panose="020E0802040304020204" pitchFamily="34" charset="0"/>
              </a:rPr>
            </a:br>
            <a:endParaRPr lang="en-US" sz="3200" dirty="0">
              <a:solidFill>
                <a:schemeClr val="bg1"/>
              </a:solidFill>
              <a:latin typeface="Albertus Extra Bold" panose="020E0802040304020204" pitchFamily="34" charset="0"/>
            </a:endParaRPr>
          </a:p>
        </p:txBody>
      </p:sp>
      <p:sp>
        <p:nvSpPr>
          <p:cNvPr id="3" name="Subtitle 2"/>
          <p:cNvSpPr>
            <a:spLocks noGrp="1"/>
          </p:cNvSpPr>
          <p:nvPr>
            <p:ph type="subTitle" idx="1"/>
          </p:nvPr>
        </p:nvSpPr>
        <p:spPr>
          <a:xfrm flipH="1">
            <a:off x="13350240" y="4062548"/>
            <a:ext cx="391886" cy="1195251"/>
          </a:xfrm>
        </p:spPr>
        <p:txBody>
          <a:bodyPr/>
          <a:lstStyle/>
          <a:p>
            <a:endParaRPr lang="en-US" dirty="0" smtClean="0">
              <a:latin typeface="Albertus Extra Bold" panose="020E0802040304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1165" y="0"/>
            <a:ext cx="6130835" cy="6873131"/>
          </a:xfrm>
          <a:prstGeom prst="rect">
            <a:avLst/>
          </a:prstGeom>
        </p:spPr>
      </p:pic>
      <p:sp>
        <p:nvSpPr>
          <p:cNvPr id="5" name="Slide Number Placeholder 4"/>
          <p:cNvSpPr>
            <a:spLocks noGrp="1"/>
          </p:cNvSpPr>
          <p:nvPr>
            <p:ph type="sldNum" sz="quarter" idx="12"/>
          </p:nvPr>
        </p:nvSpPr>
        <p:spPr/>
        <p:txBody>
          <a:bodyPr/>
          <a:lstStyle/>
          <a:p>
            <a:fld id="{58328CCD-B52E-49DB-B823-02509C3C8D11}" type="slidenum">
              <a:rPr lang="en-US" smtClean="0"/>
              <a:t>3</a:t>
            </a:fld>
            <a:endParaRPr lang="en-US" dirty="0"/>
          </a:p>
        </p:txBody>
      </p:sp>
    </p:spTree>
    <p:extLst>
      <p:ext uri="{BB962C8B-B14F-4D97-AF65-F5344CB8AC3E}">
        <p14:creationId xmlns:p14="http://schemas.microsoft.com/office/powerpoint/2010/main" val="3713896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AutoShape 2" descr="Not So Different | Shane Burcaw | Macmillan"/>
          <p:cNvSpPr>
            <a:spLocks noGrp="1" noChangeAspect="1" noChangeArrowheads="1"/>
          </p:cNvSpPr>
          <p:nvPr>
            <p:ph type="ctrTitle"/>
          </p:nvPr>
        </p:nvSpPr>
        <p:spPr bwMode="auto">
          <a:xfrm>
            <a:off x="1524000" y="815975"/>
            <a:ext cx="9144000" cy="26939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Not So Different | Shane Burcaw | Macmillan"/>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062"/>
            <a:ext cx="12192000" cy="6773875"/>
          </a:xfrm>
          <a:prstGeom prst="rect">
            <a:avLst/>
          </a:prstGeom>
        </p:spPr>
      </p:pic>
      <p:sp>
        <p:nvSpPr>
          <p:cNvPr id="2" name="Slide Number Placeholder 1"/>
          <p:cNvSpPr>
            <a:spLocks noGrp="1"/>
          </p:cNvSpPr>
          <p:nvPr>
            <p:ph type="sldNum" sz="quarter" idx="12"/>
          </p:nvPr>
        </p:nvSpPr>
        <p:spPr/>
        <p:txBody>
          <a:bodyPr/>
          <a:lstStyle/>
          <a:p>
            <a:fld id="{58328CCD-B52E-49DB-B823-02509C3C8D11}" type="slidenum">
              <a:rPr lang="en-US" smtClean="0"/>
              <a:t>4</a:t>
            </a:fld>
            <a:endParaRPr lang="en-US" dirty="0"/>
          </a:p>
        </p:txBody>
      </p:sp>
    </p:spTree>
    <p:extLst>
      <p:ext uri="{BB962C8B-B14F-4D97-AF65-F5344CB8AC3E}">
        <p14:creationId xmlns:p14="http://schemas.microsoft.com/office/powerpoint/2010/main" val="1859732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1886"/>
            <a:ext cx="9144000" cy="2690950"/>
          </a:xfrm>
        </p:spPr>
        <p:txBody>
          <a:bodyPr>
            <a:normAutofit/>
          </a:bodyPr>
          <a:lstStyle/>
          <a:p>
            <a:r>
              <a:rPr lang="en-US" b="1" dirty="0">
                <a:solidFill>
                  <a:schemeClr val="bg1"/>
                </a:solidFill>
                <a:latin typeface="Albertus Extra Bold" panose="020E0802040304020204" pitchFamily="34" charset="0"/>
              </a:rPr>
              <a:t>Skype with Shane!</a:t>
            </a:r>
            <a:r>
              <a:rPr lang="en-US" sz="8000" b="1" dirty="0" smtClean="0">
                <a:solidFill>
                  <a:schemeClr val="bg1"/>
                </a:solidFill>
                <a:effectLst/>
                <a:latin typeface="Albertus Extra Bold" panose="020E0802040304020204" pitchFamily="34" charset="0"/>
              </a:rPr>
              <a:t/>
            </a:r>
            <a:br>
              <a:rPr lang="en-US" sz="8000" b="1" dirty="0" smtClean="0">
                <a:solidFill>
                  <a:schemeClr val="bg1"/>
                </a:solidFill>
                <a:effectLst/>
                <a:latin typeface="Albertus Extra Bold" panose="020E0802040304020204" pitchFamily="34" charset="0"/>
              </a:rPr>
            </a:br>
            <a:endParaRPr lang="en-US" sz="8000" dirty="0">
              <a:solidFill>
                <a:schemeClr val="bg1"/>
              </a:solidFill>
              <a:latin typeface="Albertus Extra Bold" panose="020E0802040304020204" pitchFamily="34" charset="0"/>
            </a:endParaRPr>
          </a:p>
        </p:txBody>
      </p:sp>
      <p:sp>
        <p:nvSpPr>
          <p:cNvPr id="3" name="Subtitle 2"/>
          <p:cNvSpPr>
            <a:spLocks noGrp="1"/>
          </p:cNvSpPr>
          <p:nvPr>
            <p:ph type="subTitle" idx="1"/>
          </p:nvPr>
        </p:nvSpPr>
        <p:spPr>
          <a:xfrm>
            <a:off x="169816" y="1149531"/>
            <a:ext cx="11926389" cy="6297450"/>
          </a:xfrm>
        </p:spPr>
        <p:txBody>
          <a:bodyPr>
            <a:noAutofit/>
          </a:bodyPr>
          <a:lstStyle/>
          <a:p>
            <a:r>
              <a:rPr lang="en-US" sz="2000" dirty="0">
                <a:solidFill>
                  <a:schemeClr val="bg1"/>
                </a:solidFill>
                <a:latin typeface="Albertus Extra Bold" panose="020E0802040304020204" pitchFamily="34" charset="0"/>
              </a:rPr>
              <a:t>Why bring Shane to your </a:t>
            </a:r>
            <a:r>
              <a:rPr lang="en-US" sz="2000" dirty="0" smtClean="0">
                <a:solidFill>
                  <a:schemeClr val="bg1"/>
                </a:solidFill>
                <a:latin typeface="Albertus Extra Bold" panose="020E0802040304020204" pitchFamily="34" charset="0"/>
              </a:rPr>
              <a:t>classroom?</a:t>
            </a:r>
          </a:p>
          <a:p>
            <a:r>
              <a:rPr lang="en-US" sz="2000" dirty="0" smtClean="0">
                <a:solidFill>
                  <a:schemeClr val="bg1"/>
                </a:solidFill>
                <a:latin typeface="Albertus Extra Bold" panose="020E0802040304020204" pitchFamily="34" charset="0"/>
              </a:rPr>
              <a:t> </a:t>
            </a:r>
            <a:r>
              <a:rPr lang="en-US" sz="2000" dirty="0">
                <a:solidFill>
                  <a:schemeClr val="bg1"/>
                </a:solidFill>
                <a:latin typeface="Albertus Extra Bold" panose="020E0802040304020204" pitchFamily="34" charset="0"/>
                <a:hlinkClick r:id="rId2" action="ppaction://hlinkfile"/>
              </a:rPr>
              <a:t>https://www.laughingatmynightmare.com/skype-shane</a:t>
            </a:r>
            <a:endParaRPr lang="en-US" sz="2000" dirty="0">
              <a:solidFill>
                <a:schemeClr val="bg1"/>
              </a:solidFill>
              <a:latin typeface="Albertus Extra Bold" panose="020E0802040304020204" pitchFamily="34" charset="0"/>
            </a:endParaRPr>
          </a:p>
          <a:p>
            <a:endParaRPr lang="en-US" sz="2000" dirty="0">
              <a:solidFill>
                <a:schemeClr val="bg1"/>
              </a:solidFill>
              <a:latin typeface="Albertus Extra Bold" panose="020E0802040304020204" pitchFamily="34" charset="0"/>
            </a:endParaRPr>
          </a:p>
          <a:p>
            <a:r>
              <a:rPr lang="en-US" sz="2000" i="1" dirty="0" smtClean="0">
                <a:solidFill>
                  <a:schemeClr val="bg1"/>
                </a:solidFill>
                <a:latin typeface="Albertus Extra Bold" panose="020E0802040304020204" pitchFamily="34" charset="0"/>
              </a:rPr>
              <a:t>Foster </a:t>
            </a:r>
            <a:r>
              <a:rPr lang="en-US" sz="2000" i="1" dirty="0">
                <a:solidFill>
                  <a:schemeClr val="bg1"/>
                </a:solidFill>
                <a:latin typeface="Albertus Extra Bold" panose="020E0802040304020204" pitchFamily="34" charset="0"/>
              </a:rPr>
              <a:t>understanding and respect</a:t>
            </a:r>
            <a:r>
              <a:rPr lang="en-US" sz="2000" i="1" dirty="0" smtClean="0">
                <a:solidFill>
                  <a:schemeClr val="bg1"/>
                </a:solidFill>
                <a:latin typeface="Albertus Extra Bold" panose="020E0802040304020204" pitchFamily="34" charset="0"/>
              </a:rPr>
              <a:t>.</a:t>
            </a:r>
            <a:r>
              <a:rPr lang="en-US" sz="2000" dirty="0" smtClean="0">
                <a:solidFill>
                  <a:schemeClr val="bg1"/>
                </a:solidFill>
                <a:effectLst/>
                <a:latin typeface="Albertus Extra Bold" panose="020E0802040304020204" pitchFamily="34" charset="0"/>
              </a:rPr>
              <a:t> </a:t>
            </a:r>
          </a:p>
          <a:p>
            <a:r>
              <a:rPr lang="en-US" sz="2000" dirty="0">
                <a:solidFill>
                  <a:schemeClr val="bg1"/>
                </a:solidFill>
                <a:latin typeface="Albertus Extra Bold" panose="020E0802040304020204" pitchFamily="34" charset="0"/>
              </a:rPr>
              <a:t>One of the most important ideas children can learn is that we are all different. We all have unique strengths, weaknesses, and abilities, and that’s not just okay, it’s beautiful. Exposing children to people from a variety of backgrounds provides them with the important lesson that all people should be treated with kindness and respect. Interacting with Shane will give your students valuable first-hand experience with someone who they may see as "different.”</a:t>
            </a:r>
            <a:endParaRPr lang="en-US" sz="2000" dirty="0" smtClean="0">
              <a:solidFill>
                <a:schemeClr val="bg1"/>
              </a:solidFill>
              <a:effectLst/>
              <a:latin typeface="Albertus Extra Bold" panose="020E0802040304020204" pitchFamily="34" charset="0"/>
            </a:endParaRPr>
          </a:p>
          <a:p>
            <a:r>
              <a:rPr lang="en-US" sz="2000" dirty="0">
                <a:solidFill>
                  <a:schemeClr val="bg1"/>
                </a:solidFill>
                <a:latin typeface="Albertus Extra Bold" panose="020E0802040304020204" pitchFamily="34" charset="0"/>
              </a:rPr>
              <a:t>​</a:t>
            </a:r>
            <a:endParaRPr lang="en-US" sz="2000" dirty="0" smtClean="0">
              <a:solidFill>
                <a:schemeClr val="bg1"/>
              </a:solidFill>
              <a:effectLst/>
              <a:latin typeface="Albertus Extra Bold" panose="020E0802040304020204" pitchFamily="34" charset="0"/>
            </a:endParaRPr>
          </a:p>
          <a:p>
            <a:r>
              <a:rPr lang="en-US" sz="2000" i="1" dirty="0">
                <a:solidFill>
                  <a:schemeClr val="bg1"/>
                </a:solidFill>
                <a:latin typeface="Albertus Extra Bold" panose="020E0802040304020204" pitchFamily="34" charset="0"/>
              </a:rPr>
              <a:t>Kids are curious about disability</a:t>
            </a:r>
            <a:r>
              <a:rPr lang="en-US" sz="2000" dirty="0" smtClean="0">
                <a:solidFill>
                  <a:schemeClr val="bg1"/>
                </a:solidFill>
                <a:latin typeface="Albertus Extra Bold" panose="020E0802040304020204" pitchFamily="34" charset="0"/>
              </a:rPr>
              <a:t>.</a:t>
            </a:r>
            <a:r>
              <a:rPr lang="en-US" sz="2000" dirty="0" smtClean="0">
                <a:solidFill>
                  <a:schemeClr val="bg1"/>
                </a:solidFill>
                <a:effectLst/>
                <a:latin typeface="Albertus Extra Bold" panose="020E0802040304020204" pitchFamily="34" charset="0"/>
              </a:rPr>
              <a:t> </a:t>
            </a:r>
          </a:p>
          <a:p>
            <a:r>
              <a:rPr lang="en-US" sz="2000" dirty="0">
                <a:solidFill>
                  <a:schemeClr val="bg1"/>
                </a:solidFill>
                <a:latin typeface="Albertus Extra Bold" panose="020E0802040304020204" pitchFamily="34" charset="0"/>
              </a:rPr>
              <a:t>The most common question we receive from parents and educators is: "What should I do to help my child become more aware about people who live with disabilities?" Children are so curious when they see someone in public using a wheelchair, but it's difficult for many parents to answer the questions their children have. Our Not So Different programs are designed to let curiosity flourish in a safe environment where kids are encouraged to ask Shane anything they might wonder about his life and his </a:t>
            </a:r>
            <a:r>
              <a:rPr lang="en-US" sz="2000" dirty="0" smtClean="0">
                <a:solidFill>
                  <a:schemeClr val="bg1"/>
                </a:solidFill>
                <a:latin typeface="Albertus Extra Bold" panose="020E0802040304020204" pitchFamily="34" charset="0"/>
              </a:rPr>
              <a:t>disease.</a:t>
            </a:r>
            <a:endParaRPr lang="en-US" sz="2000" dirty="0" smtClean="0">
              <a:solidFill>
                <a:schemeClr val="bg1"/>
              </a:solidFill>
              <a:effectLst/>
              <a:latin typeface="Albertus Extra Bold" panose="020E0802040304020204" pitchFamily="34" charset="0"/>
            </a:endParaRPr>
          </a:p>
          <a:p>
            <a:endParaRPr lang="en-US" sz="2000" dirty="0" smtClean="0">
              <a:effectLst/>
            </a:endParaRPr>
          </a:p>
          <a:p>
            <a:endParaRPr lang="en-US" sz="2000" dirty="0" smtClean="0">
              <a:latin typeface="Albertus Extra Bold" panose="020E0802040304020204" pitchFamily="34" charset="0"/>
            </a:endParaRPr>
          </a:p>
        </p:txBody>
      </p:sp>
      <p:sp>
        <p:nvSpPr>
          <p:cNvPr id="4" name="Slide Number Placeholder 3"/>
          <p:cNvSpPr>
            <a:spLocks noGrp="1"/>
          </p:cNvSpPr>
          <p:nvPr>
            <p:ph type="sldNum" sz="quarter" idx="12"/>
          </p:nvPr>
        </p:nvSpPr>
        <p:spPr/>
        <p:txBody>
          <a:bodyPr/>
          <a:lstStyle/>
          <a:p>
            <a:fld id="{58328CCD-B52E-49DB-B823-02509C3C8D11}" type="slidenum">
              <a:rPr lang="en-US" smtClean="0"/>
              <a:t>5</a:t>
            </a:fld>
            <a:endParaRPr lang="en-US" dirty="0"/>
          </a:p>
        </p:txBody>
      </p:sp>
    </p:spTree>
    <p:extLst>
      <p:ext uri="{BB962C8B-B14F-4D97-AF65-F5344CB8AC3E}">
        <p14:creationId xmlns:p14="http://schemas.microsoft.com/office/powerpoint/2010/main" val="3388139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320" y="182881"/>
            <a:ext cx="11769634" cy="1175656"/>
          </a:xfrm>
        </p:spPr>
        <p:txBody>
          <a:bodyPr>
            <a:normAutofit fontScale="90000"/>
          </a:bodyPr>
          <a:lstStyle/>
          <a:p>
            <a:r>
              <a:rPr lang="en-US" sz="8000" dirty="0" smtClean="0">
                <a:solidFill>
                  <a:schemeClr val="bg1"/>
                </a:solidFill>
                <a:latin typeface="Albertus Extra Bold" panose="020E0802040304020204" pitchFamily="34" charset="0"/>
              </a:rPr>
              <a:t>Next Chapter Book Club</a:t>
            </a:r>
            <a:endParaRPr lang="en-US" sz="8000" dirty="0">
              <a:solidFill>
                <a:schemeClr val="bg1"/>
              </a:solidFill>
              <a:latin typeface="Albertus Extra Bold" panose="020E0802040304020204" pitchFamily="34" charset="0"/>
            </a:endParaRPr>
          </a:p>
        </p:txBody>
      </p:sp>
      <p:sp>
        <p:nvSpPr>
          <p:cNvPr id="3" name="Subtitle 2"/>
          <p:cNvSpPr>
            <a:spLocks noGrp="1"/>
          </p:cNvSpPr>
          <p:nvPr>
            <p:ph type="subTitle" idx="1"/>
          </p:nvPr>
        </p:nvSpPr>
        <p:spPr>
          <a:xfrm>
            <a:off x="1587137" y="1358537"/>
            <a:ext cx="9144000" cy="2031274"/>
          </a:xfrm>
        </p:spPr>
        <p:txBody>
          <a:bodyPr/>
          <a:lstStyle/>
          <a:p>
            <a:r>
              <a:rPr lang="en-US" dirty="0" smtClean="0">
                <a:solidFill>
                  <a:schemeClr val="bg1"/>
                </a:solidFill>
                <a:latin typeface="Albertus Extra Bold" panose="020E0802040304020204" pitchFamily="34" charset="0"/>
                <a:hlinkClick r:id="rId2"/>
              </a:rPr>
              <a:t>https://www.nextchapterbookclub.org</a:t>
            </a:r>
            <a:endParaRPr lang="en-US" dirty="0" smtClean="0">
              <a:solidFill>
                <a:schemeClr val="bg1"/>
              </a:solidFill>
              <a:latin typeface="Albertus Extra Bold" panose="020E0802040304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134" y="1855657"/>
            <a:ext cx="8236132" cy="3554540"/>
          </a:xfrm>
          <a:prstGeom prst="rect">
            <a:avLst/>
          </a:prstGeom>
        </p:spPr>
      </p:pic>
      <p:sp>
        <p:nvSpPr>
          <p:cNvPr id="6" name="TextBox 5"/>
          <p:cNvSpPr txBox="1"/>
          <p:nvPr/>
        </p:nvSpPr>
        <p:spPr>
          <a:xfrm>
            <a:off x="940526" y="5664201"/>
            <a:ext cx="10620103" cy="1200329"/>
          </a:xfrm>
          <a:prstGeom prst="rect">
            <a:avLst/>
          </a:prstGeom>
          <a:noFill/>
        </p:spPr>
        <p:txBody>
          <a:bodyPr wrap="square" rtlCol="0">
            <a:spAutoFit/>
          </a:bodyPr>
          <a:lstStyle/>
          <a:p>
            <a:pPr algn="ctr"/>
            <a:r>
              <a:rPr lang="en-US" b="1" dirty="0" smtClean="0">
                <a:solidFill>
                  <a:schemeClr val="bg1"/>
                </a:solidFill>
                <a:latin typeface="Albertus Extra Bold" panose="020E0802040304020204" pitchFamily="34" charset="0"/>
              </a:rPr>
              <a:t>There </a:t>
            </a:r>
            <a:r>
              <a:rPr lang="en-US" b="1" dirty="0">
                <a:solidFill>
                  <a:schemeClr val="bg1"/>
                </a:solidFill>
                <a:latin typeface="Albertus Extra Bold" panose="020E0802040304020204" pitchFamily="34" charset="0"/>
              </a:rPr>
              <a:t>is a one-time fee of $350 which includes online training for the affiliate organization (2 1/2 hours), technical assistance and access to the NCBC online portal for information exchange and materials. Libraries have used their local budget, support from Friends' groups and other sources to fund </a:t>
            </a:r>
            <a:r>
              <a:rPr lang="en-US" b="1" dirty="0" smtClean="0">
                <a:solidFill>
                  <a:schemeClr val="bg1"/>
                </a:solidFill>
                <a:latin typeface="Albertus Extra Bold" panose="020E0802040304020204" pitchFamily="34" charset="0"/>
              </a:rPr>
              <a:t>participation.</a:t>
            </a:r>
            <a:endParaRPr lang="en-US" b="1" dirty="0">
              <a:solidFill>
                <a:schemeClr val="bg1"/>
              </a:solidFill>
              <a:latin typeface="Albertus Extra Bold" panose="020E0802040304020204" pitchFamily="34" charset="0"/>
            </a:endParaRPr>
          </a:p>
        </p:txBody>
      </p:sp>
      <p:sp>
        <p:nvSpPr>
          <p:cNvPr id="4" name="Slide Number Placeholder 3"/>
          <p:cNvSpPr>
            <a:spLocks noGrp="1"/>
          </p:cNvSpPr>
          <p:nvPr>
            <p:ph type="sldNum" sz="quarter" idx="12"/>
          </p:nvPr>
        </p:nvSpPr>
        <p:spPr/>
        <p:txBody>
          <a:bodyPr/>
          <a:lstStyle/>
          <a:p>
            <a:fld id="{58328CCD-B52E-49DB-B823-02509C3C8D11}" type="slidenum">
              <a:rPr lang="en-US" smtClean="0"/>
              <a:t>6</a:t>
            </a:fld>
            <a:endParaRPr lang="en-US" dirty="0"/>
          </a:p>
        </p:txBody>
      </p:sp>
    </p:spTree>
    <p:extLst>
      <p:ext uri="{BB962C8B-B14F-4D97-AF65-F5344CB8AC3E}">
        <p14:creationId xmlns:p14="http://schemas.microsoft.com/office/powerpoint/2010/main" val="378610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25544" y="274320"/>
            <a:ext cx="3513907" cy="5956663"/>
          </a:xfrm>
        </p:spPr>
        <p:txBody>
          <a:bodyPr>
            <a:noAutofit/>
          </a:bodyPr>
          <a:lstStyle/>
          <a:p>
            <a:r>
              <a:rPr lang="en-US" sz="1600" b="1" dirty="0" smtClean="0">
                <a:solidFill>
                  <a:schemeClr val="bg1"/>
                </a:solidFill>
                <a:latin typeface="Albertus Extra Bold" panose="020E0802040304020204" pitchFamily="34" charset="0"/>
              </a:rPr>
              <a:t> “</a:t>
            </a:r>
            <a:r>
              <a:rPr lang="en-US" sz="2600" b="1" i="1" dirty="0" smtClean="0">
                <a:solidFill>
                  <a:schemeClr val="bg1"/>
                </a:solidFill>
                <a:latin typeface="Albertus Extra Bold" panose="020E0802040304020204" pitchFamily="34" charset="0"/>
              </a:rPr>
              <a:t>Like </a:t>
            </a:r>
            <a:r>
              <a:rPr lang="en-US" sz="2600" b="1" i="1" dirty="0">
                <a:solidFill>
                  <a:schemeClr val="bg1"/>
                </a:solidFill>
                <a:latin typeface="Albertus Extra Bold" panose="020E0802040304020204" pitchFamily="34" charset="0"/>
              </a:rPr>
              <a:t>everyone, the developmentally disabled community wants a safe place to continue learning, sharing, and growing intellectually throughout their lives. The public library is in a unique position to be that place, and the rewards will be great for the whole community</a:t>
            </a:r>
            <a:r>
              <a:rPr lang="en-US" sz="2600" b="1" i="1" dirty="0" smtClean="0">
                <a:solidFill>
                  <a:schemeClr val="bg1"/>
                </a:solidFill>
                <a:latin typeface="Albertus Extra Bold" panose="020E0802040304020204" pitchFamily="34" charset="0"/>
              </a:rPr>
              <a:t>.</a:t>
            </a:r>
            <a:r>
              <a:rPr lang="en-US" sz="2600" b="1" dirty="0" smtClean="0">
                <a:solidFill>
                  <a:schemeClr val="bg1"/>
                </a:solidFill>
                <a:latin typeface="Albertus Extra Bold" panose="020E0802040304020204" pitchFamily="34" charset="0"/>
              </a:rPr>
              <a:t>“</a:t>
            </a:r>
            <a:endParaRPr lang="en-US" sz="2600" b="1" dirty="0">
              <a:solidFill>
                <a:schemeClr val="bg1"/>
              </a:solidFill>
              <a:latin typeface="Albertus Extra Bold" panose="020E0802040304020204" pitchFamily="34" charset="0"/>
            </a:endParaRPr>
          </a:p>
        </p:txBody>
      </p:sp>
      <p:sp>
        <p:nvSpPr>
          <p:cNvPr id="3" name="Subtitle 2"/>
          <p:cNvSpPr>
            <a:spLocks noGrp="1"/>
          </p:cNvSpPr>
          <p:nvPr>
            <p:ph type="subTitle" idx="1"/>
          </p:nvPr>
        </p:nvSpPr>
        <p:spPr>
          <a:xfrm>
            <a:off x="13742126" y="3602038"/>
            <a:ext cx="65314" cy="1655762"/>
          </a:xfrm>
        </p:spPr>
        <p:txBody>
          <a:bodyPr/>
          <a:lstStyle/>
          <a:p>
            <a:endParaRPr lang="en-US" dirty="0" smtClean="0">
              <a:latin typeface="Albertus Extra Bold" panose="020E0802040304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3" y="457200"/>
            <a:ext cx="3932754" cy="59069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044" y="457201"/>
            <a:ext cx="3937997" cy="5906996"/>
          </a:xfrm>
          <a:prstGeom prst="rect">
            <a:avLst/>
          </a:prstGeom>
        </p:spPr>
      </p:pic>
      <p:sp>
        <p:nvSpPr>
          <p:cNvPr id="6" name="Slide Number Placeholder 5"/>
          <p:cNvSpPr>
            <a:spLocks noGrp="1"/>
          </p:cNvSpPr>
          <p:nvPr>
            <p:ph type="sldNum" sz="quarter" idx="12"/>
          </p:nvPr>
        </p:nvSpPr>
        <p:spPr/>
        <p:txBody>
          <a:bodyPr/>
          <a:lstStyle/>
          <a:p>
            <a:fld id="{58328CCD-B52E-49DB-B823-02509C3C8D11}" type="slidenum">
              <a:rPr lang="en-US" smtClean="0"/>
              <a:t>7</a:t>
            </a:fld>
            <a:endParaRPr lang="en-US" dirty="0"/>
          </a:p>
        </p:txBody>
      </p:sp>
    </p:spTree>
    <p:extLst>
      <p:ext uri="{BB962C8B-B14F-4D97-AF65-F5344CB8AC3E}">
        <p14:creationId xmlns:p14="http://schemas.microsoft.com/office/powerpoint/2010/main" val="799409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179" y="861614"/>
            <a:ext cx="4992757" cy="38746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936" y="0"/>
            <a:ext cx="4729655" cy="6858000"/>
          </a:xfrm>
          <a:prstGeom prst="rect">
            <a:avLst/>
          </a:prstGeom>
        </p:spPr>
      </p:pic>
      <p:sp>
        <p:nvSpPr>
          <p:cNvPr id="8" name="TextBox 7"/>
          <p:cNvSpPr txBox="1"/>
          <p:nvPr/>
        </p:nvSpPr>
        <p:spPr>
          <a:xfrm rot="10800000" flipV="1">
            <a:off x="927847" y="338393"/>
            <a:ext cx="11264151" cy="523220"/>
          </a:xfrm>
          <a:prstGeom prst="rect">
            <a:avLst/>
          </a:prstGeom>
          <a:noFill/>
        </p:spPr>
        <p:txBody>
          <a:bodyPr wrap="square" rtlCol="0">
            <a:spAutoFit/>
          </a:bodyPr>
          <a:lstStyle/>
          <a:p>
            <a:r>
              <a:rPr lang="en-US" sz="2800" dirty="0" smtClean="0">
                <a:solidFill>
                  <a:schemeClr val="bg1"/>
                </a:solidFill>
                <a:latin typeface="Albertus Extra Bold" panose="020E0802040304020204" pitchFamily="34" charset="0"/>
              </a:rPr>
              <a:t>ASU student M. T. LeBlanc author </a:t>
            </a:r>
            <a:r>
              <a:rPr lang="en-US" sz="2800" i="1" dirty="0" smtClean="0">
                <a:solidFill>
                  <a:schemeClr val="bg1"/>
                </a:solidFill>
                <a:latin typeface="Albertus Extra Bold" panose="020E0802040304020204" pitchFamily="34" charset="0"/>
              </a:rPr>
              <a:t>Are You Ready Freddie?</a:t>
            </a:r>
            <a:endParaRPr lang="en-US" sz="2800" i="1" dirty="0">
              <a:solidFill>
                <a:schemeClr val="bg1"/>
              </a:solidFill>
              <a:latin typeface="Albertus Extra Bold" panose="020E0802040304020204" pitchFamily="34" charset="0"/>
            </a:endParaRPr>
          </a:p>
        </p:txBody>
      </p:sp>
      <p:sp>
        <p:nvSpPr>
          <p:cNvPr id="2" name="TextBox 1"/>
          <p:cNvSpPr txBox="1"/>
          <p:nvPr/>
        </p:nvSpPr>
        <p:spPr>
          <a:xfrm>
            <a:off x="0" y="5103674"/>
            <a:ext cx="9300754" cy="1754326"/>
          </a:xfrm>
          <a:prstGeom prst="rect">
            <a:avLst/>
          </a:prstGeom>
          <a:noFill/>
        </p:spPr>
        <p:txBody>
          <a:bodyPr wrap="square" rtlCol="0">
            <a:spAutoFit/>
          </a:bodyPr>
          <a:lstStyle/>
          <a:p>
            <a:pPr algn="ctr"/>
            <a:r>
              <a:rPr lang="en-US" b="1" dirty="0" smtClean="0">
                <a:solidFill>
                  <a:schemeClr val="bg1"/>
                </a:solidFill>
                <a:latin typeface="Albertus Extra Bold" panose="020E0802040304020204" pitchFamily="34" charset="0"/>
              </a:rPr>
              <a:t>“Autism’s </a:t>
            </a:r>
            <a:r>
              <a:rPr lang="en-US" b="1" dirty="0">
                <a:solidFill>
                  <a:schemeClr val="bg1"/>
                </a:solidFill>
                <a:latin typeface="Albertus Extra Bold" panose="020E0802040304020204" pitchFamily="34" charset="0"/>
              </a:rPr>
              <a:t>“aging-out” crisis is very real and growing. A 2012 study in </a:t>
            </a:r>
            <a:r>
              <a:rPr lang="en-US" b="1" i="1" dirty="0">
                <a:solidFill>
                  <a:schemeClr val="bg1"/>
                </a:solidFill>
                <a:latin typeface="Albertus Extra Bold" panose="020E0802040304020204" pitchFamily="34" charset="0"/>
              </a:rPr>
              <a:t>Pediatrics</a:t>
            </a:r>
            <a:r>
              <a:rPr lang="en-US" b="1" dirty="0">
                <a:solidFill>
                  <a:schemeClr val="bg1"/>
                </a:solidFill>
                <a:latin typeface="Albertus Extra Bold" panose="020E0802040304020204" pitchFamily="34" charset="0"/>
              </a:rPr>
              <a:t> found that after leaving high school, young adults on the spectrum were three times more likely to be disengaged from the community and work, compared with people with serious mental illness or cognitive disabilities. Even though therapies and activities for young children with autism are starting to grow, programs for teens and young adults are still </a:t>
            </a:r>
            <a:r>
              <a:rPr lang="en-US" b="1" dirty="0" smtClean="0">
                <a:solidFill>
                  <a:schemeClr val="bg1"/>
                </a:solidFill>
                <a:latin typeface="Albertus Extra Bold" panose="020E0802040304020204" pitchFamily="34" charset="0"/>
              </a:rPr>
              <a:t>scarce.”</a:t>
            </a:r>
            <a:endParaRPr lang="en-US" b="1" dirty="0">
              <a:solidFill>
                <a:schemeClr val="bg1"/>
              </a:solidFill>
              <a:latin typeface="Albertus Extra Bold" panose="020E0802040304020204" pitchFamily="34" charset="0"/>
            </a:endParaRPr>
          </a:p>
        </p:txBody>
      </p:sp>
      <p:sp>
        <p:nvSpPr>
          <p:cNvPr id="4" name="Title 3"/>
          <p:cNvSpPr>
            <a:spLocks noGrp="1"/>
          </p:cNvSpPr>
          <p:nvPr>
            <p:ph type="ctrTitle"/>
          </p:nvPr>
        </p:nvSpPr>
        <p:spPr>
          <a:xfrm flipH="1">
            <a:off x="12653682" y="1122363"/>
            <a:ext cx="1317812" cy="2387600"/>
          </a:xfrm>
        </p:spPr>
        <p:txBody>
          <a:bodyPr/>
          <a:lstStyle/>
          <a:p>
            <a:endParaRPr lang="en-US" dirty="0"/>
          </a:p>
        </p:txBody>
      </p:sp>
      <p:sp>
        <p:nvSpPr>
          <p:cNvPr id="3" name="Slide Number Placeholder 2"/>
          <p:cNvSpPr>
            <a:spLocks noGrp="1"/>
          </p:cNvSpPr>
          <p:nvPr>
            <p:ph type="sldNum" sz="quarter" idx="12"/>
          </p:nvPr>
        </p:nvSpPr>
        <p:spPr/>
        <p:txBody>
          <a:bodyPr/>
          <a:lstStyle/>
          <a:p>
            <a:fld id="{58328CCD-B52E-49DB-B823-02509C3C8D11}" type="slidenum">
              <a:rPr lang="en-US" smtClean="0"/>
              <a:t>8</a:t>
            </a:fld>
            <a:endParaRPr lang="en-US" dirty="0"/>
          </a:p>
        </p:txBody>
      </p:sp>
    </p:spTree>
    <p:extLst>
      <p:ext uri="{BB962C8B-B14F-4D97-AF65-F5344CB8AC3E}">
        <p14:creationId xmlns:p14="http://schemas.microsoft.com/office/powerpoint/2010/main" val="8713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137" y="270375"/>
            <a:ext cx="4728753" cy="4484506"/>
          </a:xfrm>
        </p:spPr>
        <p:txBody>
          <a:bodyPr>
            <a:normAutofit/>
          </a:bodyPr>
          <a:lstStyle/>
          <a:p>
            <a:r>
              <a:rPr lang="en-US" sz="2800" b="1" dirty="0" smtClean="0">
                <a:solidFill>
                  <a:schemeClr val="bg1"/>
                </a:solidFill>
                <a:latin typeface="Albertus Extra Bold" panose="020E0802040304020204" pitchFamily="34" charset="0"/>
              </a:rPr>
              <a:t>Appalachian Scholars with Diverse Abilities Program</a:t>
            </a:r>
            <a:br>
              <a:rPr lang="en-US" sz="2800" b="1" dirty="0" smtClean="0">
                <a:solidFill>
                  <a:schemeClr val="bg1"/>
                </a:solidFill>
                <a:latin typeface="Albertus Extra Bold" panose="020E0802040304020204" pitchFamily="34" charset="0"/>
              </a:rPr>
            </a:br>
            <a:r>
              <a:rPr lang="en-US" sz="2400" b="1" dirty="0" smtClean="0">
                <a:solidFill>
                  <a:schemeClr val="bg1"/>
                </a:solidFill>
                <a:latin typeface="Albertus Extra Bold" panose="020E0802040304020204" pitchFamily="34" charset="0"/>
              </a:rPr>
              <a:t>aims </a:t>
            </a:r>
            <a:r>
              <a:rPr lang="en-US" sz="2400" b="1" dirty="0">
                <a:solidFill>
                  <a:schemeClr val="bg1"/>
                </a:solidFill>
                <a:latin typeface="Albertus Extra Bold" panose="020E0802040304020204" pitchFamily="34" charset="0"/>
              </a:rPr>
              <a:t>to prepare college-aged students with intellectual disabilities for personal growth and occupational success. The goal upon completion of the two-year program is that students obtain competitive, integrated employment and live independent, fulfilling lives.</a:t>
            </a:r>
            <a:r>
              <a:rPr lang="en-US" sz="2400" b="1" dirty="0">
                <a:latin typeface="Albertus Extra Bold" panose="020E0802040304020204" pitchFamily="34" charset="0"/>
              </a:rPr>
              <a:t> </a:t>
            </a:r>
            <a:endParaRPr lang="en-US" sz="2400" dirty="0">
              <a:latin typeface="Albertus Extra Bold" panose="020E0802040304020204" pitchFamily="34" charset="0"/>
            </a:endParaRPr>
          </a:p>
        </p:txBody>
      </p:sp>
      <p:sp>
        <p:nvSpPr>
          <p:cNvPr id="3" name="Subtitle 2"/>
          <p:cNvSpPr>
            <a:spLocks noGrp="1"/>
          </p:cNvSpPr>
          <p:nvPr>
            <p:ph type="subTitle" idx="1"/>
          </p:nvPr>
        </p:nvSpPr>
        <p:spPr>
          <a:xfrm>
            <a:off x="13742125" y="4754880"/>
            <a:ext cx="365760" cy="502920"/>
          </a:xfrm>
        </p:spPr>
        <p:txBody>
          <a:bodyPr/>
          <a:lstStyle/>
          <a:p>
            <a:endParaRPr lang="en-US" dirty="0" smtClean="0">
              <a:latin typeface="Albertus Extra Bold" panose="020E0802040304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11" y="270374"/>
            <a:ext cx="7004515" cy="6479177"/>
          </a:xfrm>
          <a:prstGeom prst="rect">
            <a:avLst/>
          </a:prstGeom>
        </p:spPr>
      </p:pic>
      <p:sp>
        <p:nvSpPr>
          <p:cNvPr id="5" name="TextBox 4"/>
          <p:cNvSpPr txBox="1"/>
          <p:nvPr/>
        </p:nvSpPr>
        <p:spPr>
          <a:xfrm>
            <a:off x="7302137" y="5257800"/>
            <a:ext cx="4728753" cy="1477328"/>
          </a:xfrm>
          <a:prstGeom prst="rect">
            <a:avLst/>
          </a:prstGeom>
          <a:noFill/>
        </p:spPr>
        <p:txBody>
          <a:bodyPr wrap="square" rtlCol="0">
            <a:spAutoFit/>
          </a:bodyPr>
          <a:lstStyle/>
          <a:p>
            <a:pPr algn="ctr"/>
            <a:r>
              <a:rPr lang="en-US" dirty="0" smtClean="0">
                <a:solidFill>
                  <a:schemeClr val="bg1"/>
                </a:solidFill>
                <a:latin typeface="Albertus Extra Bold" panose="020E0802040304020204" pitchFamily="34" charset="0"/>
              </a:rPr>
              <a:t>Parades, crafts, de-stickering books and story times.</a:t>
            </a:r>
          </a:p>
          <a:p>
            <a:pPr algn="ctr"/>
            <a:endParaRPr lang="en-US" dirty="0" smtClean="0">
              <a:solidFill>
                <a:schemeClr val="bg1"/>
              </a:solidFill>
              <a:latin typeface="Albertus Extra Bold" panose="020E0802040304020204" pitchFamily="34" charset="0"/>
            </a:endParaRPr>
          </a:p>
          <a:p>
            <a:pPr algn="ctr"/>
            <a:r>
              <a:rPr lang="en-US" dirty="0">
                <a:solidFill>
                  <a:schemeClr val="bg1"/>
                </a:solidFill>
                <a:latin typeface="Albertus Extra Bold" panose="020E0802040304020204" pitchFamily="34" charset="0"/>
                <a:hlinkClick r:id="rId3"/>
              </a:rPr>
              <a:t>http://www.aucd.org/docs/add/sa_summits/Language%20Doc.pdf</a:t>
            </a:r>
            <a:endParaRPr lang="en-US" dirty="0">
              <a:solidFill>
                <a:schemeClr val="bg1"/>
              </a:solidFill>
              <a:latin typeface="Albertus Extra Bold" panose="020E0802040304020204" pitchFamily="34" charset="0"/>
            </a:endParaRPr>
          </a:p>
        </p:txBody>
      </p:sp>
      <p:sp>
        <p:nvSpPr>
          <p:cNvPr id="6" name="Slide Number Placeholder 5"/>
          <p:cNvSpPr>
            <a:spLocks noGrp="1"/>
          </p:cNvSpPr>
          <p:nvPr>
            <p:ph type="sldNum" sz="quarter" idx="12"/>
          </p:nvPr>
        </p:nvSpPr>
        <p:spPr/>
        <p:txBody>
          <a:bodyPr/>
          <a:lstStyle/>
          <a:p>
            <a:fld id="{58328CCD-B52E-49DB-B823-02509C3C8D11}" type="slidenum">
              <a:rPr lang="en-US" smtClean="0"/>
              <a:t>9</a:t>
            </a:fld>
            <a:endParaRPr lang="en-US" dirty="0"/>
          </a:p>
        </p:txBody>
      </p:sp>
    </p:spTree>
    <p:extLst>
      <p:ext uri="{BB962C8B-B14F-4D97-AF65-F5344CB8AC3E}">
        <p14:creationId xmlns:p14="http://schemas.microsoft.com/office/powerpoint/2010/main" val="615357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7617</TotalTime>
  <Words>639</Words>
  <Application>Microsoft Office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Albertus Extra Bold</vt:lpstr>
      <vt:lpstr>Arial</vt:lpstr>
      <vt:lpstr>Calibri</vt:lpstr>
      <vt:lpstr>Calibri Light</vt:lpstr>
      <vt:lpstr>Office Theme</vt:lpstr>
      <vt:lpstr>NCLA YSS  Diversity Grant Appalachian Regional Library Watauga County Public Library</vt:lpstr>
      <vt:lpstr>Community Driven  I started out in one direction and ended up in another because of  lingering memory of words...  in a random conversation someone once said how people would not look or talk to her husband because he was in a wheelchair… </vt:lpstr>
      <vt:lpstr> “Teaching children that all people deserve kindness and respect, regardless of their differences, while providing equipment grants to those living with muscular dystrophy.” </vt:lpstr>
      <vt:lpstr>PowerPoint Presentation</vt:lpstr>
      <vt:lpstr>Skype with Shane! </vt:lpstr>
      <vt:lpstr>Next Chapter Book Club</vt:lpstr>
      <vt:lpstr> “Like everyone, the developmentally disabled community wants a safe place to continue learning, sharing, and growing intellectually throughout their lives. The public library is in a unique position to be that place, and the rewards will be great for the whole community.“</vt:lpstr>
      <vt:lpstr>PowerPoint Presentation</vt:lpstr>
      <vt:lpstr>Appalachian Scholars with Diverse Abilities Program aims to prepare college-aged students with intellectual disabilities for personal growth and occupational success. The goal upon completion of the two-year program is that students obtain competitive, integrated employment and live independent, fulfilling lives.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Grant Appalchian Regional Library Watauga County Public Library</dc:title>
  <dc:creator>staff</dc:creator>
  <cp:lastModifiedBy>staff</cp:lastModifiedBy>
  <cp:revision>70</cp:revision>
  <dcterms:created xsi:type="dcterms:W3CDTF">2020-09-03T15:37:51Z</dcterms:created>
  <dcterms:modified xsi:type="dcterms:W3CDTF">2020-10-05T20:58:19Z</dcterms:modified>
</cp:coreProperties>
</file>